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</p:sldIdLst>
  <p:notesMasterIdLst>
    <p:notesMasterId r:id="rId53"/>
  </p:notesMaster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notesMaster" Target="notesMasters/notesMaster1.xml"/><Relationship Id="rId54" Type="http://schemas.openxmlformats.org/officeDocument/2006/relationships/presProps" Target="presProps.xml"/><Relationship Id="rId55" Type="http://schemas.openxmlformats.org/officeDocument/2006/relationships/viewProps" Target="viewProps.xml"/><Relationship Id="rId56" Type="http://schemas.openxmlformats.org/officeDocument/2006/relationships/theme" Target="theme/theme1.xml"/><Relationship Id="rId5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image" Target="../media/image-11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image" Target="../media/image-12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png"/><Relationship Id="rId2" Type="http://schemas.openxmlformats.org/officeDocument/2006/relationships/image" Target="../media/image-13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-1.png"/><Relationship Id="rId2" Type="http://schemas.openxmlformats.org/officeDocument/2006/relationships/image" Target="../media/image-14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5-1.png"/><Relationship Id="rId2" Type="http://schemas.openxmlformats.org/officeDocument/2006/relationships/image" Target="../media/image-15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6-1.png"/><Relationship Id="rId2" Type="http://schemas.openxmlformats.org/officeDocument/2006/relationships/image" Target="../media/image-16-2.png"/><Relationship Id="rId3" Type="http://schemas.openxmlformats.org/officeDocument/2006/relationships/image" Target="../media/image-16-3.png"/><Relationship Id="rId4" Type="http://schemas.openxmlformats.org/officeDocument/2006/relationships/image" Target="../media/image-16-4.png"/><Relationship Id="rId5" Type="http://schemas.openxmlformats.org/officeDocument/2006/relationships/image" Target="../media/image-16-5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7-1.png"/><Relationship Id="rId2" Type="http://schemas.openxmlformats.org/officeDocument/2006/relationships/image" Target="../media/image-17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8-1.png"/><Relationship Id="rId2" Type="http://schemas.openxmlformats.org/officeDocument/2006/relationships/image" Target="../media/image-18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9-1.png"/><Relationship Id="rId2" Type="http://schemas.openxmlformats.org/officeDocument/2006/relationships/image" Target="../media/image-19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0-1.png"/><Relationship Id="rId2" Type="http://schemas.openxmlformats.org/officeDocument/2006/relationships/image" Target="../media/image-20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1-1.png"/><Relationship Id="rId2" Type="http://schemas.openxmlformats.org/officeDocument/2006/relationships/image" Target="../media/image-21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2-1.png"/><Relationship Id="rId2" Type="http://schemas.openxmlformats.org/officeDocument/2006/relationships/image" Target="../media/image-22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3-1.png"/><Relationship Id="rId2" Type="http://schemas.openxmlformats.org/officeDocument/2006/relationships/image" Target="../media/image-23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4-1.png"/><Relationship Id="rId2" Type="http://schemas.openxmlformats.org/officeDocument/2006/relationships/image" Target="../media/image-24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5-1.png"/><Relationship Id="rId2" Type="http://schemas.openxmlformats.org/officeDocument/2006/relationships/image" Target="../media/image-25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6-1.png"/><Relationship Id="rId2" Type="http://schemas.openxmlformats.org/officeDocument/2006/relationships/image" Target="../media/image-26-2.png"/><Relationship Id="rId3" Type="http://schemas.openxmlformats.org/officeDocument/2006/relationships/image" Target="../media/image-26-3.png"/><Relationship Id="rId4" Type="http://schemas.openxmlformats.org/officeDocument/2006/relationships/image" Target="../media/image-26-4.png"/><Relationship Id="rId5" Type="http://schemas.openxmlformats.org/officeDocument/2006/relationships/image" Target="../media/image-26-5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7-1.png"/><Relationship Id="rId2" Type="http://schemas.openxmlformats.org/officeDocument/2006/relationships/image" Target="../media/image-27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8-1.png"/><Relationship Id="rId2" Type="http://schemas.openxmlformats.org/officeDocument/2006/relationships/image" Target="../media/image-28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9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0-1.png"/><Relationship Id="rId2" Type="http://schemas.openxmlformats.org/officeDocument/2006/relationships/image" Target="../media/image-30-2.png"/><Relationship Id="rId3" Type="http://schemas.openxmlformats.org/officeDocument/2006/relationships/image" Target="../media/image-30-3.png"/><Relationship Id="rId4" Type="http://schemas.openxmlformats.org/officeDocument/2006/relationships/image" Target="../media/image-30-4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1-1.png"/><Relationship Id="rId2" Type="http://schemas.openxmlformats.org/officeDocument/2006/relationships/image" Target="../media/image-31-2.png"/><Relationship Id="rId3" Type="http://schemas.openxmlformats.org/officeDocument/2006/relationships/image" Target="../media/image-31-3.png"/><Relationship Id="rId4" Type="http://schemas.openxmlformats.org/officeDocument/2006/relationships/image" Target="../media/image-31-4.png"/><Relationship Id="rId5" Type="http://schemas.openxmlformats.org/officeDocument/2006/relationships/image" Target="../media/image-31-5.png"/><Relationship Id="rId6" Type="http://schemas.openxmlformats.org/officeDocument/2006/relationships/image" Target="../media/image-31-6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2-1.png"/><Relationship Id="rId2" Type="http://schemas.openxmlformats.org/officeDocument/2006/relationships/image" Target="../media/image-32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3-1.png"/><Relationship Id="rId2" Type="http://schemas.openxmlformats.org/officeDocument/2006/relationships/image" Target="../media/image-33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4-1.png"/><Relationship Id="rId2" Type="http://schemas.openxmlformats.org/officeDocument/2006/relationships/image" Target="../media/image-34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5-1.png"/><Relationship Id="rId2" Type="http://schemas.openxmlformats.org/officeDocument/2006/relationships/image" Target="../media/image-35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6-1.png"/><Relationship Id="rId2" Type="http://schemas.openxmlformats.org/officeDocument/2006/relationships/image" Target="../media/image-36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7-1.png"/><Relationship Id="rId2" Type="http://schemas.openxmlformats.org/officeDocument/2006/relationships/image" Target="../media/image-37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8-1.png"/><Relationship Id="rId2" Type="http://schemas.openxmlformats.org/officeDocument/2006/relationships/image" Target="../media/image-38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9-1.png"/><Relationship Id="rId2" Type="http://schemas.openxmlformats.org/officeDocument/2006/relationships/image" Target="../media/image-39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0-1.png"/><Relationship Id="rId2" Type="http://schemas.openxmlformats.org/officeDocument/2006/relationships/image" Target="../media/image-40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1-1.png"/><Relationship Id="rId2" Type="http://schemas.openxmlformats.org/officeDocument/2006/relationships/image" Target="../media/image-41-2.png"/><Relationship Id="rId3" Type="http://schemas.openxmlformats.org/officeDocument/2006/relationships/image" Target="../media/image-41-3.png"/><Relationship Id="rId4" Type="http://schemas.openxmlformats.org/officeDocument/2006/relationships/image" Target="../media/image-41-4.png"/><Relationship Id="rId5" Type="http://schemas.openxmlformats.org/officeDocument/2006/relationships/image" Target="../media/image-41-5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4-1.png"/><Relationship Id="rId2" Type="http://schemas.openxmlformats.org/officeDocument/2006/relationships/image" Target="../media/image-44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6-1.png"/><Relationship Id="rId2" Type="http://schemas.openxmlformats.org/officeDocument/2006/relationships/image" Target="../media/image-46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7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8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9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0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50437" y="1760339"/>
            <a:ext cx="7415927" cy="283892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7452"/>
              </a:lnSpc>
              <a:buNone/>
            </a:pPr>
            <a:r>
              <a:rPr lang="en-US" sz="5962" b="1" dirty="0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Mobile Disaster Management System</a:t>
            </a:r>
            <a:endParaRPr lang="en-US" sz="5962" dirty="0"/>
          </a:p>
        </p:txBody>
      </p:sp>
      <p:sp>
        <p:nvSpPr>
          <p:cNvPr id="6" name="Text 2"/>
          <p:cNvSpPr/>
          <p:nvPr/>
        </p:nvSpPr>
        <p:spPr>
          <a:xfrm>
            <a:off x="6350437" y="4969550"/>
            <a:ext cx="7415927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Comprehensive mobile app for disaster preparedness, response, and recovery.</a:t>
            </a:r>
            <a:endParaRPr lang="en-US" sz="1944" dirty="0"/>
          </a:p>
        </p:txBody>
      </p:sp>
      <p:sp>
        <p:nvSpPr>
          <p:cNvPr id="7" name="Shape 3"/>
          <p:cNvSpPr/>
          <p:nvPr/>
        </p:nvSpPr>
        <p:spPr>
          <a:xfrm>
            <a:off x="6350437" y="6055757"/>
            <a:ext cx="394930" cy="394930"/>
          </a:xfrm>
          <a:prstGeom prst="roundRect">
            <a:avLst>
              <a:gd name="adj" fmla="val 23151155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8057" y="6063377"/>
            <a:ext cx="379690" cy="379690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6868716" y="6037302"/>
            <a:ext cx="1614130" cy="43195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3402"/>
              </a:lnSpc>
              <a:buNone/>
            </a:pPr>
            <a:r>
              <a:rPr lang="en-US" sz="243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by Group 20</a:t>
            </a:r>
            <a:endParaRPr lang="en-US" sz="243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1321356" y="2662357"/>
            <a:ext cx="5486400" cy="6858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20" b="1" dirty="0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System Interfaces</a:t>
            </a:r>
            <a:endParaRPr lang="en-US" sz="4320" dirty="0"/>
          </a:p>
        </p:txBody>
      </p:sp>
      <p:sp>
        <p:nvSpPr>
          <p:cNvPr id="5" name="Text 2"/>
          <p:cNvSpPr/>
          <p:nvPr/>
        </p:nvSpPr>
        <p:spPr>
          <a:xfrm>
            <a:off x="1321356" y="3965258"/>
            <a:ext cx="2743200" cy="3429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60" b="1" dirty="0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User Interface</a:t>
            </a:r>
            <a:endParaRPr lang="en-US" sz="2160" dirty="0"/>
          </a:p>
        </p:txBody>
      </p:sp>
      <p:sp>
        <p:nvSpPr>
          <p:cNvPr id="6" name="Text 3"/>
          <p:cNvSpPr/>
          <p:nvPr/>
        </p:nvSpPr>
        <p:spPr>
          <a:xfrm>
            <a:off x="1321356" y="4554974"/>
            <a:ext cx="3593902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Intuitive mobile app for public users.</a:t>
            </a:r>
            <a:endParaRPr lang="en-US" sz="1944" dirty="0"/>
          </a:p>
        </p:txBody>
      </p:sp>
      <p:sp>
        <p:nvSpPr>
          <p:cNvPr id="7" name="Text 4"/>
          <p:cNvSpPr/>
          <p:nvPr/>
        </p:nvSpPr>
        <p:spPr>
          <a:xfrm>
            <a:off x="5525095" y="3965258"/>
            <a:ext cx="2743200" cy="3429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60" b="1" dirty="0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Admin Dashboard</a:t>
            </a:r>
            <a:endParaRPr lang="en-US" sz="2160" dirty="0"/>
          </a:p>
        </p:txBody>
      </p:sp>
      <p:sp>
        <p:nvSpPr>
          <p:cNvPr id="8" name="Text 5"/>
          <p:cNvSpPr/>
          <p:nvPr/>
        </p:nvSpPr>
        <p:spPr>
          <a:xfrm>
            <a:off x="5525095" y="4554974"/>
            <a:ext cx="3593902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Comprehensive control panel for authorities.</a:t>
            </a:r>
            <a:endParaRPr lang="en-US" sz="1944" dirty="0"/>
          </a:p>
        </p:txBody>
      </p:sp>
      <p:sp>
        <p:nvSpPr>
          <p:cNvPr id="9" name="Text 6"/>
          <p:cNvSpPr/>
          <p:nvPr/>
        </p:nvSpPr>
        <p:spPr>
          <a:xfrm>
            <a:off x="9728835" y="3965258"/>
            <a:ext cx="2743200" cy="3429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60" b="1" dirty="0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API Integration</a:t>
            </a:r>
            <a:endParaRPr lang="en-US" sz="2160" dirty="0"/>
          </a:p>
        </p:txBody>
      </p:sp>
      <p:sp>
        <p:nvSpPr>
          <p:cNvPr id="10" name="Text 7"/>
          <p:cNvSpPr/>
          <p:nvPr/>
        </p:nvSpPr>
        <p:spPr>
          <a:xfrm>
            <a:off x="9728835" y="4554974"/>
            <a:ext cx="3593902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Interfaces for external data sources.</a:t>
            </a:r>
            <a:endParaRPr lang="en-US" sz="1944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50437" y="889040"/>
            <a:ext cx="6198037" cy="6858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20" b="1" dirty="0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Reporting and Analytics</a:t>
            </a:r>
            <a:endParaRPr lang="en-US" sz="4320" dirty="0"/>
          </a:p>
        </p:txBody>
      </p:sp>
      <p:sp>
        <p:nvSpPr>
          <p:cNvPr id="6" name="Shape 2"/>
          <p:cNvSpPr/>
          <p:nvPr/>
        </p:nvSpPr>
        <p:spPr>
          <a:xfrm>
            <a:off x="6350437" y="2222778"/>
            <a:ext cx="555427" cy="555427"/>
          </a:xfrm>
          <a:prstGeom prst="roundRect">
            <a:avLst>
              <a:gd name="adj" fmla="val 80010"/>
            </a:avLst>
          </a:prstGeom>
          <a:solidFill>
            <a:srgbClr val="0A081B"/>
          </a:solidFill>
          <a:ln w="30480">
            <a:solidFill>
              <a:srgbClr val="E0E4E6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6556891" y="2335887"/>
            <a:ext cx="142399" cy="32920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592"/>
              </a:lnSpc>
              <a:buNone/>
            </a:pPr>
            <a:r>
              <a:rPr lang="en-US" sz="2592" b="1" dirty="0">
                <a:solidFill>
                  <a:srgbClr val="16FFBB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1</a:t>
            </a:r>
            <a:endParaRPr lang="en-US" sz="2592" dirty="0"/>
          </a:p>
        </p:txBody>
      </p:sp>
      <p:sp>
        <p:nvSpPr>
          <p:cNvPr id="8" name="Text 4"/>
          <p:cNvSpPr/>
          <p:nvPr/>
        </p:nvSpPr>
        <p:spPr>
          <a:xfrm>
            <a:off x="7152680" y="2222778"/>
            <a:ext cx="2743200" cy="3429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60" b="1" dirty="0">
                <a:solidFill>
                  <a:srgbClr val="16FFBB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Real-Time Reports</a:t>
            </a:r>
            <a:endParaRPr lang="en-US" sz="2160" dirty="0"/>
          </a:p>
        </p:txBody>
      </p:sp>
      <p:sp>
        <p:nvSpPr>
          <p:cNvPr id="9" name="Text 5"/>
          <p:cNvSpPr/>
          <p:nvPr/>
        </p:nvSpPr>
        <p:spPr>
          <a:xfrm>
            <a:off x="7152680" y="2713792"/>
            <a:ext cx="661368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Up-to-date information on ongoing disasters.</a:t>
            </a:r>
            <a:endParaRPr lang="en-US" sz="1944" dirty="0"/>
          </a:p>
        </p:txBody>
      </p:sp>
      <p:sp>
        <p:nvSpPr>
          <p:cNvPr id="10" name="Shape 6"/>
          <p:cNvSpPr/>
          <p:nvPr/>
        </p:nvSpPr>
        <p:spPr>
          <a:xfrm>
            <a:off x="6350437" y="3633311"/>
            <a:ext cx="555427" cy="555427"/>
          </a:xfrm>
          <a:prstGeom prst="roundRect">
            <a:avLst>
              <a:gd name="adj" fmla="val 80010"/>
            </a:avLst>
          </a:prstGeom>
          <a:solidFill>
            <a:srgbClr val="0A081B"/>
          </a:solidFill>
          <a:ln w="30480">
            <a:solidFill>
              <a:srgbClr val="E0E4E6"/>
            </a:solidFill>
            <a:prstDash val="solid"/>
          </a:ln>
        </p:spPr>
      </p:sp>
      <p:sp>
        <p:nvSpPr>
          <p:cNvPr id="11" name="Text 7"/>
          <p:cNvSpPr/>
          <p:nvPr/>
        </p:nvSpPr>
        <p:spPr>
          <a:xfrm>
            <a:off x="6536650" y="3746421"/>
            <a:ext cx="182999" cy="32920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592"/>
              </a:lnSpc>
              <a:buNone/>
            </a:pPr>
            <a:r>
              <a:rPr lang="en-US" sz="2592" b="1" dirty="0">
                <a:solidFill>
                  <a:srgbClr val="29DDDA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2</a:t>
            </a:r>
            <a:endParaRPr lang="en-US" sz="2592" dirty="0"/>
          </a:p>
        </p:txBody>
      </p:sp>
      <p:sp>
        <p:nvSpPr>
          <p:cNvPr id="12" name="Text 8"/>
          <p:cNvSpPr/>
          <p:nvPr/>
        </p:nvSpPr>
        <p:spPr>
          <a:xfrm>
            <a:off x="7152680" y="3633311"/>
            <a:ext cx="2743200" cy="3429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60" b="1" dirty="0">
                <a:solidFill>
                  <a:srgbClr val="29DDDA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Historical Analysis</a:t>
            </a:r>
            <a:endParaRPr lang="en-US" sz="2160" dirty="0"/>
          </a:p>
        </p:txBody>
      </p:sp>
      <p:sp>
        <p:nvSpPr>
          <p:cNvPr id="13" name="Text 9"/>
          <p:cNvSpPr/>
          <p:nvPr/>
        </p:nvSpPr>
        <p:spPr>
          <a:xfrm>
            <a:off x="7152680" y="4124325"/>
            <a:ext cx="661368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Trends and patterns from past incidents.</a:t>
            </a:r>
            <a:endParaRPr lang="en-US" sz="1944" dirty="0"/>
          </a:p>
        </p:txBody>
      </p:sp>
      <p:sp>
        <p:nvSpPr>
          <p:cNvPr id="14" name="Shape 10"/>
          <p:cNvSpPr/>
          <p:nvPr/>
        </p:nvSpPr>
        <p:spPr>
          <a:xfrm>
            <a:off x="6350437" y="5043845"/>
            <a:ext cx="555427" cy="555427"/>
          </a:xfrm>
          <a:prstGeom prst="roundRect">
            <a:avLst>
              <a:gd name="adj" fmla="val 80010"/>
            </a:avLst>
          </a:prstGeom>
          <a:solidFill>
            <a:srgbClr val="0A081B"/>
          </a:solidFill>
          <a:ln w="30480">
            <a:solidFill>
              <a:srgbClr val="E0E4E6"/>
            </a:solidFill>
            <a:prstDash val="solid"/>
          </a:ln>
        </p:spPr>
      </p:sp>
      <p:sp>
        <p:nvSpPr>
          <p:cNvPr id="15" name="Text 11"/>
          <p:cNvSpPr/>
          <p:nvPr/>
        </p:nvSpPr>
        <p:spPr>
          <a:xfrm>
            <a:off x="6531769" y="5156954"/>
            <a:ext cx="192762" cy="32920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592"/>
              </a:lnSpc>
              <a:buNone/>
            </a:pPr>
            <a:r>
              <a:rPr lang="en-US" sz="2592" b="1" dirty="0">
                <a:solidFill>
                  <a:srgbClr val="37A7E7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3</a:t>
            </a:r>
            <a:endParaRPr lang="en-US" sz="2592" dirty="0"/>
          </a:p>
        </p:txBody>
      </p:sp>
      <p:sp>
        <p:nvSpPr>
          <p:cNvPr id="16" name="Text 12"/>
          <p:cNvSpPr/>
          <p:nvPr/>
        </p:nvSpPr>
        <p:spPr>
          <a:xfrm>
            <a:off x="7152680" y="5043845"/>
            <a:ext cx="2743200" cy="3429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60" b="1" dirty="0">
                <a:solidFill>
                  <a:srgbClr val="37A7E7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Predictive Analytics</a:t>
            </a:r>
            <a:endParaRPr lang="en-US" sz="2160" dirty="0"/>
          </a:p>
        </p:txBody>
      </p:sp>
      <p:sp>
        <p:nvSpPr>
          <p:cNvPr id="17" name="Text 13"/>
          <p:cNvSpPr/>
          <p:nvPr/>
        </p:nvSpPr>
        <p:spPr>
          <a:xfrm>
            <a:off x="7152680" y="5534858"/>
            <a:ext cx="661368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Forecast potential disasters based on data.</a:t>
            </a:r>
            <a:endParaRPr lang="en-US" sz="1944" dirty="0"/>
          </a:p>
        </p:txBody>
      </p:sp>
      <p:sp>
        <p:nvSpPr>
          <p:cNvPr id="18" name="Shape 14"/>
          <p:cNvSpPr/>
          <p:nvPr/>
        </p:nvSpPr>
        <p:spPr>
          <a:xfrm>
            <a:off x="6350437" y="6454378"/>
            <a:ext cx="555427" cy="555427"/>
          </a:xfrm>
          <a:prstGeom prst="roundRect">
            <a:avLst>
              <a:gd name="adj" fmla="val 80010"/>
            </a:avLst>
          </a:prstGeom>
          <a:solidFill>
            <a:srgbClr val="0A081B"/>
          </a:solidFill>
          <a:ln w="30480">
            <a:solidFill>
              <a:srgbClr val="E0E4E6"/>
            </a:solidFill>
            <a:prstDash val="solid"/>
          </a:ln>
        </p:spPr>
      </p:sp>
      <p:sp>
        <p:nvSpPr>
          <p:cNvPr id="19" name="Text 15"/>
          <p:cNvSpPr/>
          <p:nvPr/>
        </p:nvSpPr>
        <p:spPr>
          <a:xfrm>
            <a:off x="6535103" y="6567488"/>
            <a:ext cx="185976" cy="32920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592"/>
              </a:lnSpc>
              <a:buNone/>
            </a:pPr>
            <a:r>
              <a:rPr lang="en-US" sz="2592" b="1" dirty="0">
                <a:solidFill>
                  <a:srgbClr val="5372D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4</a:t>
            </a:r>
            <a:endParaRPr lang="en-US" sz="2592" dirty="0"/>
          </a:p>
        </p:txBody>
      </p:sp>
      <p:sp>
        <p:nvSpPr>
          <p:cNvPr id="20" name="Text 16"/>
          <p:cNvSpPr/>
          <p:nvPr/>
        </p:nvSpPr>
        <p:spPr>
          <a:xfrm>
            <a:off x="7152680" y="6454378"/>
            <a:ext cx="2743200" cy="3429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60" b="1" dirty="0">
                <a:solidFill>
                  <a:srgbClr val="5372D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Performance Metrics</a:t>
            </a:r>
            <a:endParaRPr lang="en-US" sz="2160" dirty="0"/>
          </a:p>
        </p:txBody>
      </p:sp>
      <p:sp>
        <p:nvSpPr>
          <p:cNvPr id="21" name="Text 17"/>
          <p:cNvSpPr/>
          <p:nvPr/>
        </p:nvSpPr>
        <p:spPr>
          <a:xfrm>
            <a:off x="7152680" y="6945392"/>
            <a:ext cx="661368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Measure response effectiveness and resource utilization.</a:t>
            </a:r>
            <a:endParaRPr lang="en-US" sz="1944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7600" y="647105"/>
            <a:ext cx="5185291" cy="63305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4985"/>
              </a:lnSpc>
              <a:buNone/>
            </a:pPr>
            <a:r>
              <a:rPr lang="en-US" sz="3988" b="1" dirty="0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Technical Constraints</a:t>
            </a:r>
            <a:endParaRPr lang="en-US" sz="3988" dirty="0"/>
          </a:p>
        </p:txBody>
      </p:sp>
      <p:sp>
        <p:nvSpPr>
          <p:cNvPr id="6" name="Shape 2"/>
          <p:cNvSpPr/>
          <p:nvPr/>
        </p:nvSpPr>
        <p:spPr>
          <a:xfrm>
            <a:off x="797600" y="1621988"/>
            <a:ext cx="7548801" cy="1319213"/>
          </a:xfrm>
          <a:prstGeom prst="roundRect">
            <a:avLst>
              <a:gd name="adj" fmla="val 31095"/>
            </a:avLst>
          </a:prstGeom>
          <a:solidFill>
            <a:srgbClr val="0A081B"/>
          </a:solidFill>
          <a:ln w="22860">
            <a:solidFill>
              <a:srgbClr val="E0E4E6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1048345" y="1872734"/>
            <a:ext cx="2576036" cy="3164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492"/>
              </a:lnSpc>
              <a:buNone/>
            </a:pPr>
            <a:r>
              <a:rPr lang="en-US" sz="1994" b="1" dirty="0">
                <a:solidFill>
                  <a:srgbClr val="16FFBB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Hardware Limitations</a:t>
            </a:r>
            <a:endParaRPr lang="en-US" sz="1994" dirty="0"/>
          </a:p>
        </p:txBody>
      </p:sp>
      <p:sp>
        <p:nvSpPr>
          <p:cNvPr id="8" name="Text 4"/>
          <p:cNvSpPr/>
          <p:nvPr/>
        </p:nvSpPr>
        <p:spPr>
          <a:xfrm>
            <a:off x="1048345" y="2325886"/>
            <a:ext cx="7047309" cy="36456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871"/>
              </a:lnSpc>
              <a:buNone/>
            </a:pPr>
            <a:r>
              <a:rPr lang="en-US" sz="1794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Ensure compatibility with various mobile devices.</a:t>
            </a:r>
            <a:endParaRPr lang="en-US" sz="1794" dirty="0"/>
          </a:p>
        </p:txBody>
      </p:sp>
      <p:sp>
        <p:nvSpPr>
          <p:cNvPr id="9" name="Shape 5"/>
          <p:cNvSpPr/>
          <p:nvPr/>
        </p:nvSpPr>
        <p:spPr>
          <a:xfrm>
            <a:off x="797600" y="3169087"/>
            <a:ext cx="7548801" cy="1319213"/>
          </a:xfrm>
          <a:prstGeom prst="roundRect">
            <a:avLst>
              <a:gd name="adj" fmla="val 31095"/>
            </a:avLst>
          </a:prstGeom>
          <a:solidFill>
            <a:srgbClr val="0A081B"/>
          </a:solidFill>
          <a:ln w="22860">
            <a:solidFill>
              <a:srgbClr val="E0E4E6"/>
            </a:solidFill>
            <a:prstDash val="solid"/>
          </a:ln>
        </p:spPr>
      </p:sp>
      <p:sp>
        <p:nvSpPr>
          <p:cNvPr id="10" name="Text 6"/>
          <p:cNvSpPr/>
          <p:nvPr/>
        </p:nvSpPr>
        <p:spPr>
          <a:xfrm>
            <a:off x="1048345" y="3419832"/>
            <a:ext cx="2623185" cy="3164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492"/>
              </a:lnSpc>
              <a:buNone/>
            </a:pPr>
            <a:r>
              <a:rPr lang="en-US" sz="1994" b="1" dirty="0">
                <a:solidFill>
                  <a:srgbClr val="29DDDA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Network Connectivity</a:t>
            </a:r>
            <a:endParaRPr lang="en-US" sz="1994" dirty="0"/>
          </a:p>
        </p:txBody>
      </p:sp>
      <p:sp>
        <p:nvSpPr>
          <p:cNvPr id="11" name="Text 7"/>
          <p:cNvSpPr/>
          <p:nvPr/>
        </p:nvSpPr>
        <p:spPr>
          <a:xfrm>
            <a:off x="1048345" y="3872984"/>
            <a:ext cx="7047309" cy="36456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871"/>
              </a:lnSpc>
              <a:buNone/>
            </a:pPr>
            <a:r>
              <a:rPr lang="en-US" sz="1794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Function in areas with limited internet access.</a:t>
            </a:r>
            <a:endParaRPr lang="en-US" sz="1794" dirty="0"/>
          </a:p>
        </p:txBody>
      </p:sp>
      <p:sp>
        <p:nvSpPr>
          <p:cNvPr id="12" name="Shape 8"/>
          <p:cNvSpPr/>
          <p:nvPr/>
        </p:nvSpPr>
        <p:spPr>
          <a:xfrm>
            <a:off x="797600" y="4716185"/>
            <a:ext cx="7548801" cy="1319213"/>
          </a:xfrm>
          <a:prstGeom prst="roundRect">
            <a:avLst>
              <a:gd name="adj" fmla="val 31095"/>
            </a:avLst>
          </a:prstGeom>
          <a:solidFill>
            <a:srgbClr val="0A081B"/>
          </a:solidFill>
          <a:ln w="22860">
            <a:solidFill>
              <a:srgbClr val="E0E4E6"/>
            </a:solidFill>
            <a:prstDash val="solid"/>
          </a:ln>
        </p:spPr>
      </p:sp>
      <p:sp>
        <p:nvSpPr>
          <p:cNvPr id="13" name="Text 9"/>
          <p:cNvSpPr/>
          <p:nvPr/>
        </p:nvSpPr>
        <p:spPr>
          <a:xfrm>
            <a:off x="1048345" y="4966930"/>
            <a:ext cx="2532102" cy="3164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492"/>
              </a:lnSpc>
              <a:buNone/>
            </a:pPr>
            <a:r>
              <a:rPr lang="en-US" sz="1994" b="1" dirty="0">
                <a:solidFill>
                  <a:srgbClr val="37A7E7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Data Storage</a:t>
            </a:r>
            <a:endParaRPr lang="en-US" sz="1994" dirty="0"/>
          </a:p>
        </p:txBody>
      </p:sp>
      <p:sp>
        <p:nvSpPr>
          <p:cNvPr id="14" name="Text 10"/>
          <p:cNvSpPr/>
          <p:nvPr/>
        </p:nvSpPr>
        <p:spPr>
          <a:xfrm>
            <a:off x="1048345" y="5420082"/>
            <a:ext cx="7047309" cy="36456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871"/>
              </a:lnSpc>
              <a:buNone/>
            </a:pPr>
            <a:r>
              <a:rPr lang="en-US" sz="1794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Secure and scalable storage solutions.</a:t>
            </a:r>
            <a:endParaRPr lang="en-US" sz="1794" dirty="0"/>
          </a:p>
        </p:txBody>
      </p:sp>
      <p:sp>
        <p:nvSpPr>
          <p:cNvPr id="15" name="Shape 11"/>
          <p:cNvSpPr/>
          <p:nvPr/>
        </p:nvSpPr>
        <p:spPr>
          <a:xfrm>
            <a:off x="797600" y="6263283"/>
            <a:ext cx="7548801" cy="1319213"/>
          </a:xfrm>
          <a:prstGeom prst="roundRect">
            <a:avLst>
              <a:gd name="adj" fmla="val 31095"/>
            </a:avLst>
          </a:prstGeom>
          <a:solidFill>
            <a:srgbClr val="0A081B"/>
          </a:solidFill>
          <a:ln w="22860">
            <a:solidFill>
              <a:srgbClr val="E0E4E6"/>
            </a:solidFill>
            <a:prstDash val="solid"/>
          </a:ln>
        </p:spPr>
      </p:sp>
      <p:sp>
        <p:nvSpPr>
          <p:cNvPr id="16" name="Text 12"/>
          <p:cNvSpPr/>
          <p:nvPr/>
        </p:nvSpPr>
        <p:spPr>
          <a:xfrm>
            <a:off x="1048345" y="6514028"/>
            <a:ext cx="2532102" cy="3164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492"/>
              </a:lnSpc>
              <a:buNone/>
            </a:pPr>
            <a:r>
              <a:rPr lang="en-US" sz="1994" b="1" dirty="0">
                <a:solidFill>
                  <a:srgbClr val="5372D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Battery Life</a:t>
            </a:r>
            <a:endParaRPr lang="en-US" sz="1994" dirty="0"/>
          </a:p>
        </p:txBody>
      </p:sp>
      <p:sp>
        <p:nvSpPr>
          <p:cNvPr id="17" name="Text 13"/>
          <p:cNvSpPr/>
          <p:nvPr/>
        </p:nvSpPr>
        <p:spPr>
          <a:xfrm>
            <a:off x="1048345" y="6967180"/>
            <a:ext cx="7047309" cy="36456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871"/>
              </a:lnSpc>
              <a:buNone/>
            </a:pPr>
            <a:r>
              <a:rPr lang="en-US" sz="1794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Optimize app for minimal power consumption.</a:t>
            </a:r>
            <a:endParaRPr lang="en-US" sz="1794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19983" y="644247"/>
            <a:ext cx="5206722" cy="65079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125"/>
              </a:lnSpc>
              <a:buNone/>
            </a:pPr>
            <a:r>
              <a:rPr lang="en-US" sz="4100" b="1" dirty="0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Time Constraints</a:t>
            </a:r>
            <a:endParaRPr lang="en-US" sz="4100" dirty="0"/>
          </a:p>
        </p:txBody>
      </p:sp>
      <p:sp>
        <p:nvSpPr>
          <p:cNvPr id="6" name="Shape 2"/>
          <p:cNvSpPr/>
          <p:nvPr/>
        </p:nvSpPr>
        <p:spPr>
          <a:xfrm>
            <a:off x="1156811" y="1646396"/>
            <a:ext cx="29170" cy="5938957"/>
          </a:xfrm>
          <a:prstGeom prst="rect">
            <a:avLst/>
          </a:prstGeom>
          <a:solidFill>
            <a:srgbClr val="302E41"/>
          </a:solidFill>
          <a:ln/>
        </p:spPr>
      </p:sp>
      <p:sp>
        <p:nvSpPr>
          <p:cNvPr id="7" name="Shape 3"/>
          <p:cNvSpPr/>
          <p:nvPr/>
        </p:nvSpPr>
        <p:spPr>
          <a:xfrm>
            <a:off x="1434882" y="2158782"/>
            <a:ext cx="819983" cy="29170"/>
          </a:xfrm>
          <a:prstGeom prst="rect">
            <a:avLst/>
          </a:prstGeom>
          <a:solidFill>
            <a:srgbClr val="16FFBB"/>
          </a:solidFill>
          <a:ln/>
        </p:spPr>
      </p:sp>
      <p:sp>
        <p:nvSpPr>
          <p:cNvPr id="8" name="Shape 4"/>
          <p:cNvSpPr/>
          <p:nvPr/>
        </p:nvSpPr>
        <p:spPr>
          <a:xfrm>
            <a:off x="907792" y="1909882"/>
            <a:ext cx="527090" cy="527090"/>
          </a:xfrm>
          <a:prstGeom prst="roundRect">
            <a:avLst>
              <a:gd name="adj" fmla="val 80015"/>
            </a:avLst>
          </a:prstGeom>
          <a:solidFill>
            <a:srgbClr val="0A081B"/>
          </a:solidFill>
          <a:ln w="22860">
            <a:solidFill>
              <a:srgbClr val="E0E4E6"/>
            </a:solidFill>
            <a:prstDash val="solid"/>
          </a:ln>
        </p:spPr>
      </p:sp>
      <p:sp>
        <p:nvSpPr>
          <p:cNvPr id="9" name="Text 5"/>
          <p:cNvSpPr/>
          <p:nvPr/>
        </p:nvSpPr>
        <p:spPr>
          <a:xfrm>
            <a:off x="1103769" y="2017157"/>
            <a:ext cx="135136" cy="31242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460"/>
              </a:lnSpc>
              <a:buNone/>
            </a:pPr>
            <a:r>
              <a:rPr lang="en-US" sz="2460" b="1" dirty="0">
                <a:solidFill>
                  <a:srgbClr val="16FFBB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1</a:t>
            </a:r>
            <a:endParaRPr lang="en-US" sz="2460" dirty="0"/>
          </a:p>
        </p:txBody>
      </p:sp>
      <p:sp>
        <p:nvSpPr>
          <p:cNvPr id="10" name="Text 6"/>
          <p:cNvSpPr/>
          <p:nvPr/>
        </p:nvSpPr>
        <p:spPr>
          <a:xfrm>
            <a:off x="2459950" y="1880592"/>
            <a:ext cx="3002518" cy="3253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562"/>
              </a:lnSpc>
              <a:buNone/>
            </a:pPr>
            <a:r>
              <a:rPr lang="en-US" sz="2050" b="1" dirty="0">
                <a:solidFill>
                  <a:srgbClr val="16FFBB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Requirements Gathering</a:t>
            </a:r>
            <a:endParaRPr lang="en-US" sz="2050" dirty="0"/>
          </a:p>
        </p:txBody>
      </p:sp>
      <p:sp>
        <p:nvSpPr>
          <p:cNvPr id="11" name="Text 7"/>
          <p:cNvSpPr/>
          <p:nvPr/>
        </p:nvSpPr>
        <p:spPr>
          <a:xfrm>
            <a:off x="2459950" y="2346484"/>
            <a:ext cx="5864066" cy="37480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952"/>
              </a:lnSpc>
              <a:buNone/>
            </a:pPr>
            <a:r>
              <a:rPr lang="en-US" sz="1845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Complete within first month.</a:t>
            </a:r>
            <a:endParaRPr lang="en-US" sz="1845" dirty="0"/>
          </a:p>
        </p:txBody>
      </p:sp>
      <p:sp>
        <p:nvSpPr>
          <p:cNvPr id="12" name="Shape 8"/>
          <p:cNvSpPr/>
          <p:nvPr/>
        </p:nvSpPr>
        <p:spPr>
          <a:xfrm>
            <a:off x="1434882" y="3702070"/>
            <a:ext cx="819983" cy="29170"/>
          </a:xfrm>
          <a:prstGeom prst="rect">
            <a:avLst/>
          </a:prstGeom>
          <a:solidFill>
            <a:srgbClr val="29DDDA"/>
          </a:solidFill>
          <a:ln/>
        </p:spPr>
      </p:sp>
      <p:sp>
        <p:nvSpPr>
          <p:cNvPr id="13" name="Shape 9"/>
          <p:cNvSpPr/>
          <p:nvPr/>
        </p:nvSpPr>
        <p:spPr>
          <a:xfrm>
            <a:off x="907792" y="3453170"/>
            <a:ext cx="527090" cy="527090"/>
          </a:xfrm>
          <a:prstGeom prst="roundRect">
            <a:avLst>
              <a:gd name="adj" fmla="val 80015"/>
            </a:avLst>
          </a:prstGeom>
          <a:solidFill>
            <a:srgbClr val="0A081B"/>
          </a:solidFill>
          <a:ln w="22860">
            <a:solidFill>
              <a:srgbClr val="E0E4E6"/>
            </a:solidFill>
            <a:prstDash val="solid"/>
          </a:ln>
        </p:spPr>
      </p:sp>
      <p:sp>
        <p:nvSpPr>
          <p:cNvPr id="14" name="Text 10"/>
          <p:cNvSpPr/>
          <p:nvPr/>
        </p:nvSpPr>
        <p:spPr>
          <a:xfrm>
            <a:off x="1084481" y="3560445"/>
            <a:ext cx="173712" cy="31242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460"/>
              </a:lnSpc>
              <a:buNone/>
            </a:pPr>
            <a:r>
              <a:rPr lang="en-US" sz="2460" b="1" dirty="0">
                <a:solidFill>
                  <a:srgbClr val="29DDDA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2</a:t>
            </a:r>
            <a:endParaRPr lang="en-US" sz="2460" dirty="0"/>
          </a:p>
        </p:txBody>
      </p:sp>
      <p:sp>
        <p:nvSpPr>
          <p:cNvPr id="15" name="Text 11"/>
          <p:cNvSpPr/>
          <p:nvPr/>
        </p:nvSpPr>
        <p:spPr>
          <a:xfrm>
            <a:off x="2459950" y="3423880"/>
            <a:ext cx="2603302" cy="3253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562"/>
              </a:lnSpc>
              <a:buNone/>
            </a:pPr>
            <a:r>
              <a:rPr lang="en-US" sz="2050" b="1" dirty="0">
                <a:solidFill>
                  <a:srgbClr val="29DDDA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Design Phase</a:t>
            </a:r>
            <a:endParaRPr lang="en-US" sz="2050" dirty="0"/>
          </a:p>
        </p:txBody>
      </p:sp>
      <p:sp>
        <p:nvSpPr>
          <p:cNvPr id="16" name="Text 12"/>
          <p:cNvSpPr/>
          <p:nvPr/>
        </p:nvSpPr>
        <p:spPr>
          <a:xfrm>
            <a:off x="2459950" y="3889772"/>
            <a:ext cx="5864066" cy="37480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952"/>
              </a:lnSpc>
              <a:buNone/>
            </a:pPr>
            <a:r>
              <a:rPr lang="en-US" sz="1845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Finalize in second month.</a:t>
            </a:r>
            <a:endParaRPr lang="en-US" sz="1845" dirty="0"/>
          </a:p>
        </p:txBody>
      </p:sp>
      <p:sp>
        <p:nvSpPr>
          <p:cNvPr id="17" name="Shape 13"/>
          <p:cNvSpPr/>
          <p:nvPr/>
        </p:nvSpPr>
        <p:spPr>
          <a:xfrm>
            <a:off x="1434882" y="5245358"/>
            <a:ext cx="819983" cy="29170"/>
          </a:xfrm>
          <a:prstGeom prst="rect">
            <a:avLst/>
          </a:prstGeom>
          <a:solidFill>
            <a:srgbClr val="37A7E7"/>
          </a:solidFill>
          <a:ln/>
        </p:spPr>
      </p:sp>
      <p:sp>
        <p:nvSpPr>
          <p:cNvPr id="18" name="Shape 14"/>
          <p:cNvSpPr/>
          <p:nvPr/>
        </p:nvSpPr>
        <p:spPr>
          <a:xfrm>
            <a:off x="907792" y="4996458"/>
            <a:ext cx="527090" cy="527090"/>
          </a:xfrm>
          <a:prstGeom prst="roundRect">
            <a:avLst>
              <a:gd name="adj" fmla="val 80015"/>
            </a:avLst>
          </a:prstGeom>
          <a:solidFill>
            <a:srgbClr val="0A081B"/>
          </a:solidFill>
          <a:ln w="22860">
            <a:solidFill>
              <a:srgbClr val="E0E4E6"/>
            </a:solidFill>
            <a:prstDash val="solid"/>
          </a:ln>
        </p:spPr>
      </p:sp>
      <p:sp>
        <p:nvSpPr>
          <p:cNvPr id="19" name="Text 15"/>
          <p:cNvSpPr/>
          <p:nvPr/>
        </p:nvSpPr>
        <p:spPr>
          <a:xfrm>
            <a:off x="1079837" y="5103733"/>
            <a:ext cx="182880" cy="31242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460"/>
              </a:lnSpc>
              <a:buNone/>
            </a:pPr>
            <a:r>
              <a:rPr lang="en-US" sz="2460" b="1" dirty="0">
                <a:solidFill>
                  <a:srgbClr val="37A7E7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3</a:t>
            </a:r>
            <a:endParaRPr lang="en-US" sz="2460" dirty="0"/>
          </a:p>
        </p:txBody>
      </p:sp>
      <p:sp>
        <p:nvSpPr>
          <p:cNvPr id="20" name="Text 16"/>
          <p:cNvSpPr/>
          <p:nvPr/>
        </p:nvSpPr>
        <p:spPr>
          <a:xfrm>
            <a:off x="2459950" y="4967168"/>
            <a:ext cx="2603302" cy="3253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562"/>
              </a:lnSpc>
              <a:buNone/>
            </a:pPr>
            <a:r>
              <a:rPr lang="en-US" sz="2050" b="1" dirty="0">
                <a:solidFill>
                  <a:srgbClr val="37A7E7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Development</a:t>
            </a:r>
            <a:endParaRPr lang="en-US" sz="2050" dirty="0"/>
          </a:p>
        </p:txBody>
      </p:sp>
      <p:sp>
        <p:nvSpPr>
          <p:cNvPr id="21" name="Text 17"/>
          <p:cNvSpPr/>
          <p:nvPr/>
        </p:nvSpPr>
        <p:spPr>
          <a:xfrm>
            <a:off x="2459950" y="5433060"/>
            <a:ext cx="5864066" cy="37480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952"/>
              </a:lnSpc>
              <a:buNone/>
            </a:pPr>
            <a:r>
              <a:rPr lang="en-US" sz="1845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Code and test over four months.</a:t>
            </a:r>
            <a:endParaRPr lang="en-US" sz="1845" dirty="0"/>
          </a:p>
        </p:txBody>
      </p:sp>
      <p:sp>
        <p:nvSpPr>
          <p:cNvPr id="22" name="Shape 18"/>
          <p:cNvSpPr/>
          <p:nvPr/>
        </p:nvSpPr>
        <p:spPr>
          <a:xfrm>
            <a:off x="1434882" y="6788646"/>
            <a:ext cx="819983" cy="29170"/>
          </a:xfrm>
          <a:prstGeom prst="rect">
            <a:avLst/>
          </a:prstGeom>
          <a:solidFill>
            <a:srgbClr val="5372DF"/>
          </a:solidFill>
          <a:ln/>
        </p:spPr>
      </p:sp>
      <p:sp>
        <p:nvSpPr>
          <p:cNvPr id="23" name="Shape 19"/>
          <p:cNvSpPr/>
          <p:nvPr/>
        </p:nvSpPr>
        <p:spPr>
          <a:xfrm>
            <a:off x="907792" y="6539746"/>
            <a:ext cx="527090" cy="527090"/>
          </a:xfrm>
          <a:prstGeom prst="roundRect">
            <a:avLst>
              <a:gd name="adj" fmla="val 80015"/>
            </a:avLst>
          </a:prstGeom>
          <a:solidFill>
            <a:srgbClr val="0A081B"/>
          </a:solidFill>
          <a:ln w="22860">
            <a:solidFill>
              <a:srgbClr val="E0E4E6"/>
            </a:solidFill>
            <a:prstDash val="solid"/>
          </a:ln>
        </p:spPr>
      </p:sp>
      <p:sp>
        <p:nvSpPr>
          <p:cNvPr id="24" name="Text 20"/>
          <p:cNvSpPr/>
          <p:nvPr/>
        </p:nvSpPr>
        <p:spPr>
          <a:xfrm>
            <a:off x="1083052" y="6647021"/>
            <a:ext cx="176451" cy="31242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460"/>
              </a:lnSpc>
              <a:buNone/>
            </a:pPr>
            <a:r>
              <a:rPr lang="en-US" sz="2460" b="1" dirty="0">
                <a:solidFill>
                  <a:srgbClr val="5372D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4</a:t>
            </a:r>
            <a:endParaRPr lang="en-US" sz="2460" dirty="0"/>
          </a:p>
        </p:txBody>
      </p:sp>
      <p:sp>
        <p:nvSpPr>
          <p:cNvPr id="25" name="Text 21"/>
          <p:cNvSpPr/>
          <p:nvPr/>
        </p:nvSpPr>
        <p:spPr>
          <a:xfrm>
            <a:off x="2459950" y="6510457"/>
            <a:ext cx="2603302" cy="3253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562"/>
              </a:lnSpc>
              <a:buNone/>
            </a:pPr>
            <a:r>
              <a:rPr lang="en-US" sz="2050" b="1" dirty="0">
                <a:solidFill>
                  <a:srgbClr val="5372D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Deployment</a:t>
            </a:r>
            <a:endParaRPr lang="en-US" sz="2050" dirty="0"/>
          </a:p>
        </p:txBody>
      </p:sp>
      <p:sp>
        <p:nvSpPr>
          <p:cNvPr id="26" name="Text 22"/>
          <p:cNvSpPr/>
          <p:nvPr/>
        </p:nvSpPr>
        <p:spPr>
          <a:xfrm>
            <a:off x="2459950" y="6976348"/>
            <a:ext cx="5864066" cy="37480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952"/>
              </a:lnSpc>
              <a:buNone/>
            </a:pPr>
            <a:r>
              <a:rPr lang="en-US" sz="1845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Launch within six months of project start.</a:t>
            </a:r>
            <a:endParaRPr lang="en-US" sz="1845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7600" y="647105"/>
            <a:ext cx="5064323" cy="63305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4985"/>
              </a:lnSpc>
              <a:buNone/>
            </a:pPr>
            <a:r>
              <a:rPr lang="en-US" sz="3988" b="1" dirty="0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Budget Constraints</a:t>
            </a:r>
            <a:endParaRPr lang="en-US" sz="3988" dirty="0"/>
          </a:p>
        </p:txBody>
      </p:sp>
      <p:sp>
        <p:nvSpPr>
          <p:cNvPr id="6" name="Shape 2"/>
          <p:cNvSpPr/>
          <p:nvPr/>
        </p:nvSpPr>
        <p:spPr>
          <a:xfrm>
            <a:off x="797600" y="1621988"/>
            <a:ext cx="7548801" cy="1319213"/>
          </a:xfrm>
          <a:prstGeom prst="roundRect">
            <a:avLst>
              <a:gd name="adj" fmla="val 31095"/>
            </a:avLst>
          </a:prstGeom>
          <a:solidFill>
            <a:srgbClr val="0A081B"/>
          </a:solidFill>
          <a:ln w="22860">
            <a:solidFill>
              <a:srgbClr val="E0E4E6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1048345" y="1872734"/>
            <a:ext cx="2532102" cy="3164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492"/>
              </a:lnSpc>
              <a:buNone/>
            </a:pPr>
            <a:r>
              <a:rPr lang="en-US" sz="1994" b="1" dirty="0">
                <a:solidFill>
                  <a:srgbClr val="16FFBB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Development Costs</a:t>
            </a:r>
            <a:endParaRPr lang="en-US" sz="1994" dirty="0"/>
          </a:p>
        </p:txBody>
      </p:sp>
      <p:sp>
        <p:nvSpPr>
          <p:cNvPr id="8" name="Text 4"/>
          <p:cNvSpPr/>
          <p:nvPr/>
        </p:nvSpPr>
        <p:spPr>
          <a:xfrm>
            <a:off x="1048345" y="2325886"/>
            <a:ext cx="7047309" cy="36456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871"/>
              </a:lnSpc>
              <a:buNone/>
            </a:pPr>
            <a:r>
              <a:rPr lang="en-US" sz="1794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Allocate 50% of budget to coding.</a:t>
            </a:r>
            <a:endParaRPr lang="en-US" sz="1794" dirty="0"/>
          </a:p>
        </p:txBody>
      </p:sp>
      <p:sp>
        <p:nvSpPr>
          <p:cNvPr id="9" name="Shape 5"/>
          <p:cNvSpPr/>
          <p:nvPr/>
        </p:nvSpPr>
        <p:spPr>
          <a:xfrm>
            <a:off x="797600" y="3169087"/>
            <a:ext cx="7548801" cy="1319213"/>
          </a:xfrm>
          <a:prstGeom prst="roundRect">
            <a:avLst>
              <a:gd name="adj" fmla="val 31095"/>
            </a:avLst>
          </a:prstGeom>
          <a:solidFill>
            <a:srgbClr val="0A081B"/>
          </a:solidFill>
          <a:ln w="22860">
            <a:solidFill>
              <a:srgbClr val="E0E4E6"/>
            </a:solidFill>
            <a:prstDash val="solid"/>
          </a:ln>
        </p:spPr>
      </p:sp>
      <p:sp>
        <p:nvSpPr>
          <p:cNvPr id="10" name="Text 6"/>
          <p:cNvSpPr/>
          <p:nvPr/>
        </p:nvSpPr>
        <p:spPr>
          <a:xfrm>
            <a:off x="1048345" y="3419832"/>
            <a:ext cx="2532102" cy="3164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492"/>
              </a:lnSpc>
              <a:buNone/>
            </a:pPr>
            <a:r>
              <a:rPr lang="en-US" sz="1994" b="1" dirty="0">
                <a:solidFill>
                  <a:srgbClr val="29DDDA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Infrastructure</a:t>
            </a:r>
            <a:endParaRPr lang="en-US" sz="1994" dirty="0"/>
          </a:p>
        </p:txBody>
      </p:sp>
      <p:sp>
        <p:nvSpPr>
          <p:cNvPr id="11" name="Text 7"/>
          <p:cNvSpPr/>
          <p:nvPr/>
        </p:nvSpPr>
        <p:spPr>
          <a:xfrm>
            <a:off x="1048345" y="3872984"/>
            <a:ext cx="7047309" cy="36456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871"/>
              </a:lnSpc>
              <a:buNone/>
            </a:pPr>
            <a:r>
              <a:rPr lang="en-US" sz="1794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20% for servers and cloud services.</a:t>
            </a:r>
            <a:endParaRPr lang="en-US" sz="1794" dirty="0"/>
          </a:p>
        </p:txBody>
      </p:sp>
      <p:sp>
        <p:nvSpPr>
          <p:cNvPr id="12" name="Shape 8"/>
          <p:cNvSpPr/>
          <p:nvPr/>
        </p:nvSpPr>
        <p:spPr>
          <a:xfrm>
            <a:off x="797600" y="4716185"/>
            <a:ext cx="7548801" cy="1319213"/>
          </a:xfrm>
          <a:prstGeom prst="roundRect">
            <a:avLst>
              <a:gd name="adj" fmla="val 31095"/>
            </a:avLst>
          </a:prstGeom>
          <a:solidFill>
            <a:srgbClr val="0A081B"/>
          </a:solidFill>
          <a:ln w="22860">
            <a:solidFill>
              <a:srgbClr val="E0E4E6"/>
            </a:solidFill>
            <a:prstDash val="solid"/>
          </a:ln>
        </p:spPr>
      </p:sp>
      <p:sp>
        <p:nvSpPr>
          <p:cNvPr id="13" name="Text 9"/>
          <p:cNvSpPr/>
          <p:nvPr/>
        </p:nvSpPr>
        <p:spPr>
          <a:xfrm>
            <a:off x="1048345" y="4966930"/>
            <a:ext cx="2532102" cy="3164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492"/>
              </a:lnSpc>
              <a:buNone/>
            </a:pPr>
            <a:r>
              <a:rPr lang="en-US" sz="1994" b="1" dirty="0">
                <a:solidFill>
                  <a:srgbClr val="37A7E7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Testing</a:t>
            </a:r>
            <a:endParaRPr lang="en-US" sz="1994" dirty="0"/>
          </a:p>
        </p:txBody>
      </p:sp>
      <p:sp>
        <p:nvSpPr>
          <p:cNvPr id="14" name="Text 10"/>
          <p:cNvSpPr/>
          <p:nvPr/>
        </p:nvSpPr>
        <p:spPr>
          <a:xfrm>
            <a:off x="1048345" y="5420082"/>
            <a:ext cx="7047309" cy="36456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871"/>
              </a:lnSpc>
              <a:buNone/>
            </a:pPr>
            <a:r>
              <a:rPr lang="en-US" sz="1794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15% for quality assurance.</a:t>
            </a:r>
            <a:endParaRPr lang="en-US" sz="1794" dirty="0"/>
          </a:p>
        </p:txBody>
      </p:sp>
      <p:sp>
        <p:nvSpPr>
          <p:cNvPr id="15" name="Shape 11"/>
          <p:cNvSpPr/>
          <p:nvPr/>
        </p:nvSpPr>
        <p:spPr>
          <a:xfrm>
            <a:off x="797600" y="6263283"/>
            <a:ext cx="7548801" cy="1319213"/>
          </a:xfrm>
          <a:prstGeom prst="roundRect">
            <a:avLst>
              <a:gd name="adj" fmla="val 31095"/>
            </a:avLst>
          </a:prstGeom>
          <a:solidFill>
            <a:srgbClr val="0A081B"/>
          </a:solidFill>
          <a:ln w="22860">
            <a:solidFill>
              <a:srgbClr val="E0E4E6"/>
            </a:solidFill>
            <a:prstDash val="solid"/>
          </a:ln>
        </p:spPr>
      </p:sp>
      <p:sp>
        <p:nvSpPr>
          <p:cNvPr id="16" name="Text 12"/>
          <p:cNvSpPr/>
          <p:nvPr/>
        </p:nvSpPr>
        <p:spPr>
          <a:xfrm>
            <a:off x="1048345" y="6514028"/>
            <a:ext cx="2532102" cy="3164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492"/>
              </a:lnSpc>
              <a:buNone/>
            </a:pPr>
            <a:r>
              <a:rPr lang="en-US" sz="1994" b="1" dirty="0">
                <a:solidFill>
                  <a:srgbClr val="5372D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Marketing</a:t>
            </a:r>
            <a:endParaRPr lang="en-US" sz="1994" dirty="0"/>
          </a:p>
        </p:txBody>
      </p:sp>
      <p:sp>
        <p:nvSpPr>
          <p:cNvPr id="17" name="Text 13"/>
          <p:cNvSpPr/>
          <p:nvPr/>
        </p:nvSpPr>
        <p:spPr>
          <a:xfrm>
            <a:off x="1048345" y="6967180"/>
            <a:ext cx="7047309" cy="36456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871"/>
              </a:lnSpc>
              <a:buNone/>
            </a:pPr>
            <a:r>
              <a:rPr lang="en-US" sz="1794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15% for app promotion and user adoption.</a:t>
            </a:r>
            <a:endParaRPr lang="en-US" sz="1794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50437" y="889040"/>
            <a:ext cx="6967537" cy="6858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20" b="1" dirty="0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Organizational Constraints</a:t>
            </a:r>
            <a:endParaRPr lang="en-US" sz="4320" dirty="0"/>
          </a:p>
        </p:txBody>
      </p:sp>
      <p:sp>
        <p:nvSpPr>
          <p:cNvPr id="6" name="Shape 2"/>
          <p:cNvSpPr/>
          <p:nvPr/>
        </p:nvSpPr>
        <p:spPr>
          <a:xfrm>
            <a:off x="6350437" y="2222778"/>
            <a:ext cx="555427" cy="555427"/>
          </a:xfrm>
          <a:prstGeom prst="roundRect">
            <a:avLst>
              <a:gd name="adj" fmla="val 80010"/>
            </a:avLst>
          </a:prstGeom>
          <a:solidFill>
            <a:srgbClr val="0A081B"/>
          </a:solidFill>
          <a:ln w="30480">
            <a:solidFill>
              <a:srgbClr val="E0E4E6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6556891" y="2335887"/>
            <a:ext cx="142399" cy="32920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592"/>
              </a:lnSpc>
              <a:buNone/>
            </a:pPr>
            <a:r>
              <a:rPr lang="en-US" sz="2592" b="1" dirty="0">
                <a:solidFill>
                  <a:srgbClr val="16FFBB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1</a:t>
            </a:r>
            <a:endParaRPr lang="en-US" sz="2592" dirty="0"/>
          </a:p>
        </p:txBody>
      </p:sp>
      <p:sp>
        <p:nvSpPr>
          <p:cNvPr id="8" name="Text 4"/>
          <p:cNvSpPr/>
          <p:nvPr/>
        </p:nvSpPr>
        <p:spPr>
          <a:xfrm>
            <a:off x="7152680" y="2222778"/>
            <a:ext cx="3031331" cy="3429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60" b="1" dirty="0">
                <a:solidFill>
                  <a:srgbClr val="16FFBB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Regulatory Compliance</a:t>
            </a:r>
            <a:endParaRPr lang="en-US" sz="2160" dirty="0"/>
          </a:p>
        </p:txBody>
      </p:sp>
      <p:sp>
        <p:nvSpPr>
          <p:cNvPr id="9" name="Text 5"/>
          <p:cNvSpPr/>
          <p:nvPr/>
        </p:nvSpPr>
        <p:spPr>
          <a:xfrm>
            <a:off x="7152680" y="2713792"/>
            <a:ext cx="661368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Adhere to government data protection laws.</a:t>
            </a:r>
            <a:endParaRPr lang="en-US" sz="1944" dirty="0"/>
          </a:p>
        </p:txBody>
      </p:sp>
      <p:sp>
        <p:nvSpPr>
          <p:cNvPr id="10" name="Shape 6"/>
          <p:cNvSpPr/>
          <p:nvPr/>
        </p:nvSpPr>
        <p:spPr>
          <a:xfrm>
            <a:off x="6350437" y="3633311"/>
            <a:ext cx="555427" cy="555427"/>
          </a:xfrm>
          <a:prstGeom prst="roundRect">
            <a:avLst>
              <a:gd name="adj" fmla="val 80010"/>
            </a:avLst>
          </a:prstGeom>
          <a:solidFill>
            <a:srgbClr val="0A081B"/>
          </a:solidFill>
          <a:ln w="30480">
            <a:solidFill>
              <a:srgbClr val="E0E4E6"/>
            </a:solidFill>
            <a:prstDash val="solid"/>
          </a:ln>
        </p:spPr>
      </p:sp>
      <p:sp>
        <p:nvSpPr>
          <p:cNvPr id="11" name="Text 7"/>
          <p:cNvSpPr/>
          <p:nvPr/>
        </p:nvSpPr>
        <p:spPr>
          <a:xfrm>
            <a:off x="6536650" y="3746421"/>
            <a:ext cx="182999" cy="32920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592"/>
              </a:lnSpc>
              <a:buNone/>
            </a:pPr>
            <a:r>
              <a:rPr lang="en-US" sz="2592" b="1" dirty="0">
                <a:solidFill>
                  <a:srgbClr val="29DDDA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2</a:t>
            </a:r>
            <a:endParaRPr lang="en-US" sz="2592" dirty="0"/>
          </a:p>
        </p:txBody>
      </p:sp>
      <p:sp>
        <p:nvSpPr>
          <p:cNvPr id="12" name="Text 8"/>
          <p:cNvSpPr/>
          <p:nvPr/>
        </p:nvSpPr>
        <p:spPr>
          <a:xfrm>
            <a:off x="7152680" y="3633311"/>
            <a:ext cx="3218140" cy="3429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60" b="1" dirty="0">
                <a:solidFill>
                  <a:srgbClr val="29DDDA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Interagency Cooperation</a:t>
            </a:r>
            <a:endParaRPr lang="en-US" sz="2160" dirty="0"/>
          </a:p>
        </p:txBody>
      </p:sp>
      <p:sp>
        <p:nvSpPr>
          <p:cNvPr id="13" name="Text 9"/>
          <p:cNvSpPr/>
          <p:nvPr/>
        </p:nvSpPr>
        <p:spPr>
          <a:xfrm>
            <a:off x="7152680" y="4124325"/>
            <a:ext cx="661368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Ensure seamless collaboration between different agencies.</a:t>
            </a:r>
            <a:endParaRPr lang="en-US" sz="1944" dirty="0"/>
          </a:p>
        </p:txBody>
      </p:sp>
      <p:sp>
        <p:nvSpPr>
          <p:cNvPr id="14" name="Shape 10"/>
          <p:cNvSpPr/>
          <p:nvPr/>
        </p:nvSpPr>
        <p:spPr>
          <a:xfrm>
            <a:off x="6350437" y="5043845"/>
            <a:ext cx="555427" cy="555427"/>
          </a:xfrm>
          <a:prstGeom prst="roundRect">
            <a:avLst>
              <a:gd name="adj" fmla="val 80010"/>
            </a:avLst>
          </a:prstGeom>
          <a:solidFill>
            <a:srgbClr val="0A081B"/>
          </a:solidFill>
          <a:ln w="30480">
            <a:solidFill>
              <a:srgbClr val="E0E4E6"/>
            </a:solidFill>
            <a:prstDash val="solid"/>
          </a:ln>
        </p:spPr>
      </p:sp>
      <p:sp>
        <p:nvSpPr>
          <p:cNvPr id="15" name="Text 11"/>
          <p:cNvSpPr/>
          <p:nvPr/>
        </p:nvSpPr>
        <p:spPr>
          <a:xfrm>
            <a:off x="6531769" y="5156954"/>
            <a:ext cx="192762" cy="32920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592"/>
              </a:lnSpc>
              <a:buNone/>
            </a:pPr>
            <a:r>
              <a:rPr lang="en-US" sz="2592" b="1" dirty="0">
                <a:solidFill>
                  <a:srgbClr val="37A7E7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3</a:t>
            </a:r>
            <a:endParaRPr lang="en-US" sz="2592" dirty="0"/>
          </a:p>
        </p:txBody>
      </p:sp>
      <p:sp>
        <p:nvSpPr>
          <p:cNvPr id="16" name="Text 12"/>
          <p:cNvSpPr/>
          <p:nvPr/>
        </p:nvSpPr>
        <p:spPr>
          <a:xfrm>
            <a:off x="7152680" y="5043845"/>
            <a:ext cx="2944535" cy="3429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60" b="1" dirty="0">
                <a:solidFill>
                  <a:srgbClr val="37A7E7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Training Requirements</a:t>
            </a:r>
            <a:endParaRPr lang="en-US" sz="2160" dirty="0"/>
          </a:p>
        </p:txBody>
      </p:sp>
      <p:sp>
        <p:nvSpPr>
          <p:cNvPr id="17" name="Text 13"/>
          <p:cNvSpPr/>
          <p:nvPr/>
        </p:nvSpPr>
        <p:spPr>
          <a:xfrm>
            <a:off x="7152680" y="5534858"/>
            <a:ext cx="661368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Develop comprehensive training programs for all users.</a:t>
            </a:r>
            <a:endParaRPr lang="en-US" sz="1944" dirty="0"/>
          </a:p>
        </p:txBody>
      </p:sp>
      <p:sp>
        <p:nvSpPr>
          <p:cNvPr id="18" name="Shape 14"/>
          <p:cNvSpPr/>
          <p:nvPr/>
        </p:nvSpPr>
        <p:spPr>
          <a:xfrm>
            <a:off x="6350437" y="6454378"/>
            <a:ext cx="555427" cy="555427"/>
          </a:xfrm>
          <a:prstGeom prst="roundRect">
            <a:avLst>
              <a:gd name="adj" fmla="val 80010"/>
            </a:avLst>
          </a:prstGeom>
          <a:solidFill>
            <a:srgbClr val="0A081B"/>
          </a:solidFill>
          <a:ln w="30480">
            <a:solidFill>
              <a:srgbClr val="E0E4E6"/>
            </a:solidFill>
            <a:prstDash val="solid"/>
          </a:ln>
        </p:spPr>
      </p:sp>
      <p:sp>
        <p:nvSpPr>
          <p:cNvPr id="19" name="Text 15"/>
          <p:cNvSpPr/>
          <p:nvPr/>
        </p:nvSpPr>
        <p:spPr>
          <a:xfrm>
            <a:off x="6535103" y="6567488"/>
            <a:ext cx="185976" cy="32920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592"/>
              </a:lnSpc>
              <a:buNone/>
            </a:pPr>
            <a:r>
              <a:rPr lang="en-US" sz="2592" b="1" dirty="0">
                <a:solidFill>
                  <a:srgbClr val="5372D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4</a:t>
            </a:r>
            <a:endParaRPr lang="en-US" sz="2592" dirty="0"/>
          </a:p>
        </p:txBody>
      </p:sp>
      <p:sp>
        <p:nvSpPr>
          <p:cNvPr id="20" name="Text 16"/>
          <p:cNvSpPr/>
          <p:nvPr/>
        </p:nvSpPr>
        <p:spPr>
          <a:xfrm>
            <a:off x="7152680" y="6454378"/>
            <a:ext cx="2765346" cy="3429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60" b="1" dirty="0">
                <a:solidFill>
                  <a:srgbClr val="5372D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Change Management</a:t>
            </a:r>
            <a:endParaRPr lang="en-US" sz="2160" dirty="0"/>
          </a:p>
        </p:txBody>
      </p:sp>
      <p:sp>
        <p:nvSpPr>
          <p:cNvPr id="21" name="Text 17"/>
          <p:cNvSpPr/>
          <p:nvPr/>
        </p:nvSpPr>
        <p:spPr>
          <a:xfrm>
            <a:off x="7152680" y="6945392"/>
            <a:ext cx="661368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Address resistance to new technology adoption.</a:t>
            </a:r>
            <a:endParaRPr lang="en-US" sz="1944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32577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302990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430298" y="3696414"/>
            <a:ext cx="5386626" cy="6732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302"/>
              </a:lnSpc>
              <a:buNone/>
            </a:pPr>
            <a:r>
              <a:rPr lang="en-US" sz="4241" b="1" dirty="0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Dependencies</a:t>
            </a:r>
            <a:endParaRPr lang="en-US" sz="4241" dirty="0"/>
          </a:p>
        </p:txBody>
      </p:sp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0298" y="4733211"/>
            <a:ext cx="3923228" cy="969526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1672590" y="6066234"/>
            <a:ext cx="2693313" cy="33659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651"/>
              </a:lnSpc>
              <a:buNone/>
            </a:pPr>
            <a:r>
              <a:rPr lang="en-US" sz="2121" b="1" dirty="0">
                <a:solidFill>
                  <a:srgbClr val="16FFBB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Third-Party APIs</a:t>
            </a:r>
            <a:endParaRPr lang="en-US" sz="2121" dirty="0"/>
          </a:p>
        </p:txBody>
      </p:sp>
      <p:sp>
        <p:nvSpPr>
          <p:cNvPr id="8" name="Text 3"/>
          <p:cNvSpPr/>
          <p:nvPr/>
        </p:nvSpPr>
        <p:spPr>
          <a:xfrm>
            <a:off x="1672590" y="6548199"/>
            <a:ext cx="3438644" cy="7755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3054"/>
              </a:lnSpc>
              <a:buNone/>
            </a:pPr>
            <a:r>
              <a:rPr lang="en-US" sz="1909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Integration with weather and mapping services.</a:t>
            </a:r>
            <a:endParaRPr lang="en-US" sz="1909" dirty="0"/>
          </a:p>
        </p:txBody>
      </p:sp>
      <p:pic>
        <p:nvPicPr>
          <p:cNvPr id="9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3526" y="4733211"/>
            <a:ext cx="3923228" cy="969526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5595818" y="6066234"/>
            <a:ext cx="2973586" cy="33659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651"/>
              </a:lnSpc>
              <a:buNone/>
            </a:pPr>
            <a:r>
              <a:rPr lang="en-US" sz="2121" b="1" dirty="0">
                <a:solidFill>
                  <a:srgbClr val="29DDDA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Government Databases</a:t>
            </a:r>
            <a:endParaRPr lang="en-US" sz="2121" dirty="0"/>
          </a:p>
        </p:txBody>
      </p:sp>
      <p:sp>
        <p:nvSpPr>
          <p:cNvPr id="11" name="Text 5"/>
          <p:cNvSpPr/>
          <p:nvPr/>
        </p:nvSpPr>
        <p:spPr>
          <a:xfrm>
            <a:off x="5595818" y="6548199"/>
            <a:ext cx="3438644" cy="7755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3054"/>
              </a:lnSpc>
              <a:buNone/>
            </a:pPr>
            <a:r>
              <a:rPr lang="en-US" sz="1909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Access to official disaster-related information.</a:t>
            </a:r>
            <a:endParaRPr lang="en-US" sz="1909" dirty="0"/>
          </a:p>
        </p:txBody>
      </p:sp>
      <p:pic>
        <p:nvPicPr>
          <p:cNvPr id="12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76755" y="4733211"/>
            <a:ext cx="3923348" cy="969526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9519047" y="6066234"/>
            <a:ext cx="2907030" cy="33659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651"/>
              </a:lnSpc>
              <a:buNone/>
            </a:pPr>
            <a:r>
              <a:rPr lang="en-US" sz="2121" b="1" dirty="0">
                <a:solidFill>
                  <a:srgbClr val="37A7E7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Telecom Infrastructure</a:t>
            </a:r>
            <a:endParaRPr lang="en-US" sz="2121" dirty="0"/>
          </a:p>
        </p:txBody>
      </p:sp>
      <p:sp>
        <p:nvSpPr>
          <p:cNvPr id="14" name="Text 7"/>
          <p:cNvSpPr/>
          <p:nvPr/>
        </p:nvSpPr>
        <p:spPr>
          <a:xfrm>
            <a:off x="9519047" y="6548199"/>
            <a:ext cx="3438763" cy="7755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3054"/>
              </a:lnSpc>
              <a:buNone/>
            </a:pPr>
            <a:r>
              <a:rPr lang="en-US" sz="1909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Reliable communication networks for app functionality.</a:t>
            </a:r>
            <a:endParaRPr lang="en-US" sz="1909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64037" y="889040"/>
            <a:ext cx="5486400" cy="6858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20" b="1" dirty="0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Acceptance Criteria</a:t>
            </a:r>
            <a:endParaRPr lang="en-US" sz="4320" dirty="0"/>
          </a:p>
        </p:txBody>
      </p:sp>
      <p:sp>
        <p:nvSpPr>
          <p:cNvPr id="6" name="Shape 2"/>
          <p:cNvSpPr/>
          <p:nvPr/>
        </p:nvSpPr>
        <p:spPr>
          <a:xfrm>
            <a:off x="864037" y="2222778"/>
            <a:ext cx="555427" cy="555427"/>
          </a:xfrm>
          <a:prstGeom prst="roundRect">
            <a:avLst>
              <a:gd name="adj" fmla="val 80010"/>
            </a:avLst>
          </a:prstGeom>
          <a:solidFill>
            <a:srgbClr val="0A081B"/>
          </a:solidFill>
          <a:ln w="30480">
            <a:solidFill>
              <a:srgbClr val="E0E4E6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1070491" y="2335887"/>
            <a:ext cx="142399" cy="32920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592"/>
              </a:lnSpc>
              <a:buNone/>
            </a:pPr>
            <a:r>
              <a:rPr lang="en-US" sz="2592" b="1" dirty="0">
                <a:solidFill>
                  <a:srgbClr val="16FFBB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1</a:t>
            </a:r>
            <a:endParaRPr lang="en-US" sz="2592" dirty="0"/>
          </a:p>
        </p:txBody>
      </p:sp>
      <p:sp>
        <p:nvSpPr>
          <p:cNvPr id="8" name="Text 4"/>
          <p:cNvSpPr/>
          <p:nvPr/>
        </p:nvSpPr>
        <p:spPr>
          <a:xfrm>
            <a:off x="1666280" y="2222778"/>
            <a:ext cx="2743200" cy="3429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60" b="1" dirty="0">
                <a:solidFill>
                  <a:srgbClr val="16FFBB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Functionality</a:t>
            </a:r>
            <a:endParaRPr lang="en-US" sz="2160" dirty="0"/>
          </a:p>
        </p:txBody>
      </p:sp>
      <p:sp>
        <p:nvSpPr>
          <p:cNvPr id="9" name="Text 5"/>
          <p:cNvSpPr/>
          <p:nvPr/>
        </p:nvSpPr>
        <p:spPr>
          <a:xfrm>
            <a:off x="1666280" y="2713792"/>
            <a:ext cx="661368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All features work as specified.</a:t>
            </a:r>
            <a:endParaRPr lang="en-US" sz="1944" dirty="0"/>
          </a:p>
        </p:txBody>
      </p:sp>
      <p:sp>
        <p:nvSpPr>
          <p:cNvPr id="10" name="Shape 6"/>
          <p:cNvSpPr/>
          <p:nvPr/>
        </p:nvSpPr>
        <p:spPr>
          <a:xfrm>
            <a:off x="864037" y="3633311"/>
            <a:ext cx="555427" cy="555427"/>
          </a:xfrm>
          <a:prstGeom prst="roundRect">
            <a:avLst>
              <a:gd name="adj" fmla="val 80010"/>
            </a:avLst>
          </a:prstGeom>
          <a:solidFill>
            <a:srgbClr val="0A081B"/>
          </a:solidFill>
          <a:ln w="30480">
            <a:solidFill>
              <a:srgbClr val="E0E4E6"/>
            </a:solidFill>
            <a:prstDash val="solid"/>
          </a:ln>
        </p:spPr>
      </p:sp>
      <p:sp>
        <p:nvSpPr>
          <p:cNvPr id="11" name="Text 7"/>
          <p:cNvSpPr/>
          <p:nvPr/>
        </p:nvSpPr>
        <p:spPr>
          <a:xfrm>
            <a:off x="1050250" y="3746421"/>
            <a:ext cx="182999" cy="32920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592"/>
              </a:lnSpc>
              <a:buNone/>
            </a:pPr>
            <a:r>
              <a:rPr lang="en-US" sz="2592" b="1" dirty="0">
                <a:solidFill>
                  <a:srgbClr val="29DDDA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2</a:t>
            </a:r>
            <a:endParaRPr lang="en-US" sz="2592" dirty="0"/>
          </a:p>
        </p:txBody>
      </p:sp>
      <p:sp>
        <p:nvSpPr>
          <p:cNvPr id="12" name="Text 8"/>
          <p:cNvSpPr/>
          <p:nvPr/>
        </p:nvSpPr>
        <p:spPr>
          <a:xfrm>
            <a:off x="1666280" y="3633311"/>
            <a:ext cx="2743200" cy="3429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60" b="1" dirty="0">
                <a:solidFill>
                  <a:srgbClr val="29DDDA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Performance</a:t>
            </a:r>
            <a:endParaRPr lang="en-US" sz="2160" dirty="0"/>
          </a:p>
        </p:txBody>
      </p:sp>
      <p:sp>
        <p:nvSpPr>
          <p:cNvPr id="13" name="Text 9"/>
          <p:cNvSpPr/>
          <p:nvPr/>
        </p:nvSpPr>
        <p:spPr>
          <a:xfrm>
            <a:off x="1666280" y="4124325"/>
            <a:ext cx="661368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App responds within 2 seconds.</a:t>
            </a:r>
            <a:endParaRPr lang="en-US" sz="1944" dirty="0"/>
          </a:p>
        </p:txBody>
      </p:sp>
      <p:sp>
        <p:nvSpPr>
          <p:cNvPr id="14" name="Shape 10"/>
          <p:cNvSpPr/>
          <p:nvPr/>
        </p:nvSpPr>
        <p:spPr>
          <a:xfrm>
            <a:off x="864037" y="5043845"/>
            <a:ext cx="555427" cy="555427"/>
          </a:xfrm>
          <a:prstGeom prst="roundRect">
            <a:avLst>
              <a:gd name="adj" fmla="val 80010"/>
            </a:avLst>
          </a:prstGeom>
          <a:solidFill>
            <a:srgbClr val="0A081B"/>
          </a:solidFill>
          <a:ln w="30480">
            <a:solidFill>
              <a:srgbClr val="E0E4E6"/>
            </a:solidFill>
            <a:prstDash val="solid"/>
          </a:ln>
        </p:spPr>
      </p:sp>
      <p:sp>
        <p:nvSpPr>
          <p:cNvPr id="15" name="Text 11"/>
          <p:cNvSpPr/>
          <p:nvPr/>
        </p:nvSpPr>
        <p:spPr>
          <a:xfrm>
            <a:off x="1045369" y="5156954"/>
            <a:ext cx="192762" cy="32920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592"/>
              </a:lnSpc>
              <a:buNone/>
            </a:pPr>
            <a:r>
              <a:rPr lang="en-US" sz="2592" b="1" dirty="0">
                <a:solidFill>
                  <a:srgbClr val="37A7E7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3</a:t>
            </a:r>
            <a:endParaRPr lang="en-US" sz="2592" dirty="0"/>
          </a:p>
        </p:txBody>
      </p:sp>
      <p:sp>
        <p:nvSpPr>
          <p:cNvPr id="16" name="Text 12"/>
          <p:cNvSpPr/>
          <p:nvPr/>
        </p:nvSpPr>
        <p:spPr>
          <a:xfrm>
            <a:off x="1666280" y="5043845"/>
            <a:ext cx="2743200" cy="3429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60" b="1" dirty="0">
                <a:solidFill>
                  <a:srgbClr val="37A7E7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Usability</a:t>
            </a:r>
            <a:endParaRPr lang="en-US" sz="2160" dirty="0"/>
          </a:p>
        </p:txBody>
      </p:sp>
      <p:sp>
        <p:nvSpPr>
          <p:cNvPr id="17" name="Text 13"/>
          <p:cNvSpPr/>
          <p:nvPr/>
        </p:nvSpPr>
        <p:spPr>
          <a:xfrm>
            <a:off x="1666280" y="5534858"/>
            <a:ext cx="661368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90% user satisfaction in testing.</a:t>
            </a:r>
            <a:endParaRPr lang="en-US" sz="1944" dirty="0"/>
          </a:p>
        </p:txBody>
      </p:sp>
      <p:sp>
        <p:nvSpPr>
          <p:cNvPr id="18" name="Shape 14"/>
          <p:cNvSpPr/>
          <p:nvPr/>
        </p:nvSpPr>
        <p:spPr>
          <a:xfrm>
            <a:off x="864037" y="6454378"/>
            <a:ext cx="555427" cy="555427"/>
          </a:xfrm>
          <a:prstGeom prst="roundRect">
            <a:avLst>
              <a:gd name="adj" fmla="val 80010"/>
            </a:avLst>
          </a:prstGeom>
          <a:solidFill>
            <a:srgbClr val="0A081B"/>
          </a:solidFill>
          <a:ln w="30480">
            <a:solidFill>
              <a:srgbClr val="E0E4E6"/>
            </a:solidFill>
            <a:prstDash val="solid"/>
          </a:ln>
        </p:spPr>
      </p:sp>
      <p:sp>
        <p:nvSpPr>
          <p:cNvPr id="19" name="Text 15"/>
          <p:cNvSpPr/>
          <p:nvPr/>
        </p:nvSpPr>
        <p:spPr>
          <a:xfrm>
            <a:off x="1048703" y="6567488"/>
            <a:ext cx="185976" cy="32920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592"/>
              </a:lnSpc>
              <a:buNone/>
            </a:pPr>
            <a:r>
              <a:rPr lang="en-US" sz="2592" b="1" dirty="0">
                <a:solidFill>
                  <a:srgbClr val="5372D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4</a:t>
            </a:r>
            <a:endParaRPr lang="en-US" sz="2592" dirty="0"/>
          </a:p>
        </p:txBody>
      </p:sp>
      <p:sp>
        <p:nvSpPr>
          <p:cNvPr id="20" name="Text 16"/>
          <p:cNvSpPr/>
          <p:nvPr/>
        </p:nvSpPr>
        <p:spPr>
          <a:xfrm>
            <a:off x="1666280" y="6454378"/>
            <a:ext cx="2743200" cy="3429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60" b="1" dirty="0">
                <a:solidFill>
                  <a:srgbClr val="5372D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Security</a:t>
            </a:r>
            <a:endParaRPr lang="en-US" sz="2160" dirty="0"/>
          </a:p>
        </p:txBody>
      </p:sp>
      <p:sp>
        <p:nvSpPr>
          <p:cNvPr id="21" name="Text 17"/>
          <p:cNvSpPr/>
          <p:nvPr/>
        </p:nvSpPr>
        <p:spPr>
          <a:xfrm>
            <a:off x="1666280" y="6945392"/>
            <a:ext cx="661368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Pass all vulnerability assessments.</a:t>
            </a:r>
            <a:endParaRPr lang="en-US" sz="1944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50437" y="1178957"/>
            <a:ext cx="5486400" cy="6858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20" b="1" dirty="0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Context Diagram 1/2</a:t>
            </a:r>
            <a:endParaRPr lang="en-US" sz="4320" dirty="0"/>
          </a:p>
        </p:txBody>
      </p:sp>
      <p:sp>
        <p:nvSpPr>
          <p:cNvPr id="6" name="Shape 2"/>
          <p:cNvSpPr/>
          <p:nvPr/>
        </p:nvSpPr>
        <p:spPr>
          <a:xfrm>
            <a:off x="6350437" y="2235041"/>
            <a:ext cx="7415927" cy="1440656"/>
          </a:xfrm>
          <a:prstGeom prst="roundRect">
            <a:avLst>
              <a:gd name="adj" fmla="val 30847"/>
            </a:avLst>
          </a:prstGeom>
          <a:solidFill>
            <a:srgbClr val="0A081B"/>
          </a:solidFill>
          <a:ln w="30480">
            <a:solidFill>
              <a:srgbClr val="E0E4E6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6627733" y="2512338"/>
            <a:ext cx="2743200" cy="3429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60" b="1" dirty="0">
                <a:solidFill>
                  <a:srgbClr val="16FFBB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Central System</a:t>
            </a:r>
            <a:endParaRPr lang="en-US" sz="2160" dirty="0"/>
          </a:p>
        </p:txBody>
      </p:sp>
      <p:sp>
        <p:nvSpPr>
          <p:cNvPr id="8" name="Text 4"/>
          <p:cNvSpPr/>
          <p:nvPr/>
        </p:nvSpPr>
        <p:spPr>
          <a:xfrm>
            <a:off x="6627733" y="3003352"/>
            <a:ext cx="686133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Core disaster management application.</a:t>
            </a:r>
            <a:endParaRPr lang="en-US" sz="1944" dirty="0"/>
          </a:p>
        </p:txBody>
      </p:sp>
      <p:sp>
        <p:nvSpPr>
          <p:cNvPr id="9" name="Shape 5"/>
          <p:cNvSpPr/>
          <p:nvPr/>
        </p:nvSpPr>
        <p:spPr>
          <a:xfrm>
            <a:off x="6350437" y="3922514"/>
            <a:ext cx="7415927" cy="1440656"/>
          </a:xfrm>
          <a:prstGeom prst="roundRect">
            <a:avLst>
              <a:gd name="adj" fmla="val 30847"/>
            </a:avLst>
          </a:prstGeom>
          <a:solidFill>
            <a:srgbClr val="0A081B"/>
          </a:solidFill>
          <a:ln w="30480">
            <a:solidFill>
              <a:srgbClr val="E0E4E6"/>
            </a:solidFill>
            <a:prstDash val="solid"/>
          </a:ln>
        </p:spPr>
      </p:sp>
      <p:sp>
        <p:nvSpPr>
          <p:cNvPr id="10" name="Text 6"/>
          <p:cNvSpPr/>
          <p:nvPr/>
        </p:nvSpPr>
        <p:spPr>
          <a:xfrm>
            <a:off x="6627733" y="4199811"/>
            <a:ext cx="2743200" cy="3429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60" b="1" dirty="0">
                <a:solidFill>
                  <a:srgbClr val="29DDDA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External Entities</a:t>
            </a:r>
            <a:endParaRPr lang="en-US" sz="2160" dirty="0"/>
          </a:p>
        </p:txBody>
      </p:sp>
      <p:sp>
        <p:nvSpPr>
          <p:cNvPr id="11" name="Text 7"/>
          <p:cNvSpPr/>
          <p:nvPr/>
        </p:nvSpPr>
        <p:spPr>
          <a:xfrm>
            <a:off x="6627733" y="4690824"/>
            <a:ext cx="686133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Users, authorities, and data providers.</a:t>
            </a:r>
            <a:endParaRPr lang="en-US" sz="1944" dirty="0"/>
          </a:p>
        </p:txBody>
      </p:sp>
      <p:sp>
        <p:nvSpPr>
          <p:cNvPr id="12" name="Shape 8"/>
          <p:cNvSpPr/>
          <p:nvPr/>
        </p:nvSpPr>
        <p:spPr>
          <a:xfrm>
            <a:off x="6350437" y="5609987"/>
            <a:ext cx="7415927" cy="1440656"/>
          </a:xfrm>
          <a:prstGeom prst="roundRect">
            <a:avLst>
              <a:gd name="adj" fmla="val 30847"/>
            </a:avLst>
          </a:prstGeom>
          <a:solidFill>
            <a:srgbClr val="0A081B"/>
          </a:solidFill>
          <a:ln w="30480">
            <a:solidFill>
              <a:srgbClr val="E0E4E6"/>
            </a:solidFill>
            <a:prstDash val="solid"/>
          </a:ln>
        </p:spPr>
      </p:sp>
      <p:sp>
        <p:nvSpPr>
          <p:cNvPr id="13" name="Text 9"/>
          <p:cNvSpPr/>
          <p:nvPr/>
        </p:nvSpPr>
        <p:spPr>
          <a:xfrm>
            <a:off x="6627733" y="5887283"/>
            <a:ext cx="2743200" cy="3429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60" b="1" dirty="0">
                <a:solidFill>
                  <a:srgbClr val="37A7E7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Data Flows</a:t>
            </a:r>
            <a:endParaRPr lang="en-US" sz="2160" dirty="0"/>
          </a:p>
        </p:txBody>
      </p:sp>
      <p:sp>
        <p:nvSpPr>
          <p:cNvPr id="14" name="Text 10"/>
          <p:cNvSpPr/>
          <p:nvPr/>
        </p:nvSpPr>
        <p:spPr>
          <a:xfrm>
            <a:off x="6627733" y="6378297"/>
            <a:ext cx="686133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Information exchange between system and entities.</a:t>
            </a:r>
            <a:endParaRPr lang="en-US" sz="1944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1321356" y="1012388"/>
            <a:ext cx="5486400" cy="6858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20" b="1" dirty="0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Context Diagram 2/2</a:t>
            </a:r>
            <a:endParaRPr lang="en-US" sz="432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1356" y="2191941"/>
            <a:ext cx="11987689" cy="4352449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321356" y="6822043"/>
            <a:ext cx="11987689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110"/>
              </a:lnSpc>
              <a:buNone/>
            </a:pPr>
            <a:endParaRPr lang="en-US" sz="1944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1321356" y="2662357"/>
            <a:ext cx="5486400" cy="6858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20" b="1" dirty="0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Stakeholders</a:t>
            </a:r>
            <a:endParaRPr lang="en-US" sz="4320" dirty="0"/>
          </a:p>
        </p:txBody>
      </p:sp>
      <p:sp>
        <p:nvSpPr>
          <p:cNvPr id="5" name="Text 2"/>
          <p:cNvSpPr/>
          <p:nvPr/>
        </p:nvSpPr>
        <p:spPr>
          <a:xfrm>
            <a:off x="1321356" y="3965258"/>
            <a:ext cx="2743200" cy="3429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60" b="1" dirty="0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Authorities</a:t>
            </a:r>
            <a:endParaRPr lang="en-US" sz="2160" dirty="0"/>
          </a:p>
        </p:txBody>
      </p:sp>
      <p:sp>
        <p:nvSpPr>
          <p:cNvPr id="6" name="Text 3"/>
          <p:cNvSpPr/>
          <p:nvPr/>
        </p:nvSpPr>
        <p:spPr>
          <a:xfrm>
            <a:off x="1321356" y="4554974"/>
            <a:ext cx="3593902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Coordinate response efforts and manage resources.</a:t>
            </a:r>
            <a:endParaRPr lang="en-US" sz="1944" dirty="0"/>
          </a:p>
        </p:txBody>
      </p:sp>
      <p:sp>
        <p:nvSpPr>
          <p:cNvPr id="7" name="Text 4"/>
          <p:cNvSpPr/>
          <p:nvPr/>
        </p:nvSpPr>
        <p:spPr>
          <a:xfrm>
            <a:off x="5525095" y="3965258"/>
            <a:ext cx="2743200" cy="3429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60" b="1" dirty="0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Responders</a:t>
            </a:r>
            <a:endParaRPr lang="en-US" sz="2160" dirty="0"/>
          </a:p>
        </p:txBody>
      </p:sp>
      <p:sp>
        <p:nvSpPr>
          <p:cNvPr id="8" name="Text 5"/>
          <p:cNvSpPr/>
          <p:nvPr/>
        </p:nvSpPr>
        <p:spPr>
          <a:xfrm>
            <a:off x="5525095" y="4554974"/>
            <a:ext cx="3593902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Provide emergency services and on-ground assistance.</a:t>
            </a:r>
            <a:endParaRPr lang="en-US" sz="1944" dirty="0"/>
          </a:p>
        </p:txBody>
      </p:sp>
      <p:sp>
        <p:nvSpPr>
          <p:cNvPr id="9" name="Text 6"/>
          <p:cNvSpPr/>
          <p:nvPr/>
        </p:nvSpPr>
        <p:spPr>
          <a:xfrm>
            <a:off x="9728835" y="3965258"/>
            <a:ext cx="2743200" cy="3429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60" b="1" dirty="0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Victims</a:t>
            </a:r>
            <a:endParaRPr lang="en-US" sz="2160" dirty="0"/>
          </a:p>
        </p:txBody>
      </p:sp>
      <p:sp>
        <p:nvSpPr>
          <p:cNvPr id="10" name="Text 7"/>
          <p:cNvSpPr/>
          <p:nvPr/>
        </p:nvSpPr>
        <p:spPr>
          <a:xfrm>
            <a:off x="9728835" y="4554974"/>
            <a:ext cx="3593902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Receive alerts and request help during disasters.</a:t>
            </a:r>
            <a:endParaRPr lang="en-US" sz="1944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64037" y="1594366"/>
            <a:ext cx="5505926" cy="6858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20" b="1" dirty="0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Use Case Diagram 1/2</a:t>
            </a:r>
            <a:endParaRPr lang="en-US" sz="4320" dirty="0"/>
          </a:p>
        </p:txBody>
      </p:sp>
      <p:sp>
        <p:nvSpPr>
          <p:cNvPr id="6" name="Shape 2"/>
          <p:cNvSpPr/>
          <p:nvPr/>
        </p:nvSpPr>
        <p:spPr>
          <a:xfrm>
            <a:off x="864037" y="2928104"/>
            <a:ext cx="555427" cy="555427"/>
          </a:xfrm>
          <a:prstGeom prst="roundRect">
            <a:avLst>
              <a:gd name="adj" fmla="val 80010"/>
            </a:avLst>
          </a:prstGeom>
          <a:solidFill>
            <a:srgbClr val="0A081B"/>
          </a:solidFill>
          <a:ln w="30480">
            <a:solidFill>
              <a:srgbClr val="E0E4E6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1070491" y="3041213"/>
            <a:ext cx="142399" cy="32920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592"/>
              </a:lnSpc>
              <a:buNone/>
            </a:pPr>
            <a:r>
              <a:rPr lang="en-US" sz="2592" b="1" dirty="0">
                <a:solidFill>
                  <a:srgbClr val="16FFBB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1</a:t>
            </a:r>
            <a:endParaRPr lang="en-US" sz="2592" dirty="0"/>
          </a:p>
        </p:txBody>
      </p:sp>
      <p:sp>
        <p:nvSpPr>
          <p:cNvPr id="8" name="Text 4"/>
          <p:cNvSpPr/>
          <p:nvPr/>
        </p:nvSpPr>
        <p:spPr>
          <a:xfrm>
            <a:off x="1666280" y="2928104"/>
            <a:ext cx="2743200" cy="3429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60" b="1" dirty="0">
                <a:solidFill>
                  <a:srgbClr val="16FFBB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User Actions</a:t>
            </a:r>
            <a:endParaRPr lang="en-US" sz="2160" dirty="0"/>
          </a:p>
        </p:txBody>
      </p:sp>
      <p:sp>
        <p:nvSpPr>
          <p:cNvPr id="9" name="Text 5"/>
          <p:cNvSpPr/>
          <p:nvPr/>
        </p:nvSpPr>
        <p:spPr>
          <a:xfrm>
            <a:off x="1666280" y="3419118"/>
            <a:ext cx="661368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Receive alerts, report incidents, request help.</a:t>
            </a:r>
            <a:endParaRPr lang="en-US" sz="1944" dirty="0"/>
          </a:p>
        </p:txBody>
      </p:sp>
      <p:sp>
        <p:nvSpPr>
          <p:cNvPr id="10" name="Shape 6"/>
          <p:cNvSpPr/>
          <p:nvPr/>
        </p:nvSpPr>
        <p:spPr>
          <a:xfrm>
            <a:off x="864037" y="4338638"/>
            <a:ext cx="555427" cy="555427"/>
          </a:xfrm>
          <a:prstGeom prst="roundRect">
            <a:avLst>
              <a:gd name="adj" fmla="val 80010"/>
            </a:avLst>
          </a:prstGeom>
          <a:solidFill>
            <a:srgbClr val="0A081B"/>
          </a:solidFill>
          <a:ln w="30480">
            <a:solidFill>
              <a:srgbClr val="E0E4E6"/>
            </a:solidFill>
            <a:prstDash val="solid"/>
          </a:ln>
        </p:spPr>
      </p:sp>
      <p:sp>
        <p:nvSpPr>
          <p:cNvPr id="11" name="Text 7"/>
          <p:cNvSpPr/>
          <p:nvPr/>
        </p:nvSpPr>
        <p:spPr>
          <a:xfrm>
            <a:off x="1050250" y="4451747"/>
            <a:ext cx="182999" cy="32920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592"/>
              </a:lnSpc>
              <a:buNone/>
            </a:pPr>
            <a:r>
              <a:rPr lang="en-US" sz="2592" b="1" dirty="0">
                <a:solidFill>
                  <a:srgbClr val="29DDDA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2</a:t>
            </a:r>
            <a:endParaRPr lang="en-US" sz="2592" dirty="0"/>
          </a:p>
        </p:txBody>
      </p:sp>
      <p:sp>
        <p:nvSpPr>
          <p:cNvPr id="12" name="Text 8"/>
          <p:cNvSpPr/>
          <p:nvPr/>
        </p:nvSpPr>
        <p:spPr>
          <a:xfrm>
            <a:off x="1666280" y="4338638"/>
            <a:ext cx="2743200" cy="3429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60" b="1" dirty="0">
                <a:solidFill>
                  <a:srgbClr val="29DDDA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Authority Actions</a:t>
            </a:r>
            <a:endParaRPr lang="en-US" sz="2160" dirty="0"/>
          </a:p>
        </p:txBody>
      </p:sp>
      <p:sp>
        <p:nvSpPr>
          <p:cNvPr id="13" name="Text 9"/>
          <p:cNvSpPr/>
          <p:nvPr/>
        </p:nvSpPr>
        <p:spPr>
          <a:xfrm>
            <a:off x="1666280" y="4829651"/>
            <a:ext cx="661368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Manage resources, issue alerts, coordinate response.</a:t>
            </a:r>
            <a:endParaRPr lang="en-US" sz="1944" dirty="0"/>
          </a:p>
        </p:txBody>
      </p:sp>
      <p:sp>
        <p:nvSpPr>
          <p:cNvPr id="14" name="Shape 10"/>
          <p:cNvSpPr/>
          <p:nvPr/>
        </p:nvSpPr>
        <p:spPr>
          <a:xfrm>
            <a:off x="864037" y="5749171"/>
            <a:ext cx="555427" cy="555427"/>
          </a:xfrm>
          <a:prstGeom prst="roundRect">
            <a:avLst>
              <a:gd name="adj" fmla="val 80010"/>
            </a:avLst>
          </a:prstGeom>
          <a:solidFill>
            <a:srgbClr val="0A081B"/>
          </a:solidFill>
          <a:ln w="30480">
            <a:solidFill>
              <a:srgbClr val="E0E4E6"/>
            </a:solidFill>
            <a:prstDash val="solid"/>
          </a:ln>
        </p:spPr>
      </p:sp>
      <p:sp>
        <p:nvSpPr>
          <p:cNvPr id="15" name="Text 11"/>
          <p:cNvSpPr/>
          <p:nvPr/>
        </p:nvSpPr>
        <p:spPr>
          <a:xfrm>
            <a:off x="1045369" y="5862280"/>
            <a:ext cx="192762" cy="32920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592"/>
              </a:lnSpc>
              <a:buNone/>
            </a:pPr>
            <a:r>
              <a:rPr lang="en-US" sz="2592" b="1" dirty="0">
                <a:solidFill>
                  <a:srgbClr val="37A7E7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3</a:t>
            </a:r>
            <a:endParaRPr lang="en-US" sz="2592" dirty="0"/>
          </a:p>
        </p:txBody>
      </p:sp>
      <p:sp>
        <p:nvSpPr>
          <p:cNvPr id="16" name="Text 12"/>
          <p:cNvSpPr/>
          <p:nvPr/>
        </p:nvSpPr>
        <p:spPr>
          <a:xfrm>
            <a:off x="1666280" y="5749171"/>
            <a:ext cx="2743200" cy="3429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60" b="1" dirty="0">
                <a:solidFill>
                  <a:srgbClr val="37A7E7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System Functions</a:t>
            </a:r>
            <a:endParaRPr lang="en-US" sz="2160" dirty="0"/>
          </a:p>
        </p:txBody>
      </p:sp>
      <p:sp>
        <p:nvSpPr>
          <p:cNvPr id="17" name="Text 13"/>
          <p:cNvSpPr/>
          <p:nvPr/>
        </p:nvSpPr>
        <p:spPr>
          <a:xfrm>
            <a:off x="1666280" y="6240185"/>
            <a:ext cx="661368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Process data, generate reports, send notifications.</a:t>
            </a:r>
            <a:endParaRPr lang="en-US" sz="1944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1596628" y="647700"/>
            <a:ext cx="5317212" cy="65424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152"/>
              </a:lnSpc>
              <a:buNone/>
            </a:pPr>
            <a:r>
              <a:rPr lang="en-US" sz="4122" b="1" dirty="0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Use Case Diagram 2/2</a:t>
            </a:r>
            <a:endParaRPr lang="en-US" sz="4122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6193" y="1772960"/>
            <a:ext cx="6977896" cy="5167193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596628" y="7205067"/>
            <a:ext cx="11437025" cy="37671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968"/>
              </a:lnSpc>
              <a:buNone/>
            </a:pPr>
            <a:endParaRPr lang="en-US" sz="1855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19983" y="644247"/>
            <a:ext cx="5445323" cy="65079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125"/>
              </a:lnSpc>
              <a:buNone/>
            </a:pPr>
            <a:r>
              <a:rPr lang="en-US" sz="4100" b="1" dirty="0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Sequence Diagram 1/2</a:t>
            </a:r>
            <a:endParaRPr lang="en-US" sz="4100" dirty="0"/>
          </a:p>
        </p:txBody>
      </p:sp>
      <p:sp>
        <p:nvSpPr>
          <p:cNvPr id="6" name="Shape 2"/>
          <p:cNvSpPr/>
          <p:nvPr/>
        </p:nvSpPr>
        <p:spPr>
          <a:xfrm>
            <a:off x="1156811" y="1646396"/>
            <a:ext cx="29170" cy="5938957"/>
          </a:xfrm>
          <a:prstGeom prst="rect">
            <a:avLst/>
          </a:prstGeom>
          <a:solidFill>
            <a:srgbClr val="302E41"/>
          </a:solidFill>
          <a:ln/>
        </p:spPr>
      </p:sp>
      <p:sp>
        <p:nvSpPr>
          <p:cNvPr id="7" name="Shape 3"/>
          <p:cNvSpPr/>
          <p:nvPr/>
        </p:nvSpPr>
        <p:spPr>
          <a:xfrm>
            <a:off x="1434882" y="2158782"/>
            <a:ext cx="819983" cy="29170"/>
          </a:xfrm>
          <a:prstGeom prst="rect">
            <a:avLst/>
          </a:prstGeom>
          <a:solidFill>
            <a:srgbClr val="16FFBB"/>
          </a:solidFill>
          <a:ln/>
        </p:spPr>
      </p:sp>
      <p:sp>
        <p:nvSpPr>
          <p:cNvPr id="8" name="Shape 4"/>
          <p:cNvSpPr/>
          <p:nvPr/>
        </p:nvSpPr>
        <p:spPr>
          <a:xfrm>
            <a:off x="907792" y="1909882"/>
            <a:ext cx="527090" cy="527090"/>
          </a:xfrm>
          <a:prstGeom prst="roundRect">
            <a:avLst>
              <a:gd name="adj" fmla="val 80015"/>
            </a:avLst>
          </a:prstGeom>
          <a:solidFill>
            <a:srgbClr val="0A081B"/>
          </a:solidFill>
          <a:ln w="22860">
            <a:solidFill>
              <a:srgbClr val="E0E4E6"/>
            </a:solidFill>
            <a:prstDash val="solid"/>
          </a:ln>
        </p:spPr>
      </p:sp>
      <p:sp>
        <p:nvSpPr>
          <p:cNvPr id="9" name="Text 5"/>
          <p:cNvSpPr/>
          <p:nvPr/>
        </p:nvSpPr>
        <p:spPr>
          <a:xfrm>
            <a:off x="1103769" y="2017157"/>
            <a:ext cx="135136" cy="31242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460"/>
              </a:lnSpc>
              <a:buNone/>
            </a:pPr>
            <a:r>
              <a:rPr lang="en-US" sz="2460" b="1" dirty="0">
                <a:solidFill>
                  <a:srgbClr val="16FFBB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1</a:t>
            </a:r>
            <a:endParaRPr lang="en-US" sz="2460" dirty="0"/>
          </a:p>
        </p:txBody>
      </p:sp>
      <p:sp>
        <p:nvSpPr>
          <p:cNvPr id="10" name="Text 6"/>
          <p:cNvSpPr/>
          <p:nvPr/>
        </p:nvSpPr>
        <p:spPr>
          <a:xfrm>
            <a:off x="2459950" y="1880592"/>
            <a:ext cx="2603302" cy="3253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562"/>
              </a:lnSpc>
              <a:buNone/>
            </a:pPr>
            <a:r>
              <a:rPr lang="en-US" sz="2050" b="1" dirty="0">
                <a:solidFill>
                  <a:srgbClr val="16FFBB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Disaster Detection</a:t>
            </a:r>
            <a:endParaRPr lang="en-US" sz="2050" dirty="0"/>
          </a:p>
        </p:txBody>
      </p:sp>
      <p:sp>
        <p:nvSpPr>
          <p:cNvPr id="11" name="Text 7"/>
          <p:cNvSpPr/>
          <p:nvPr/>
        </p:nvSpPr>
        <p:spPr>
          <a:xfrm>
            <a:off x="2459950" y="2346484"/>
            <a:ext cx="5864066" cy="37480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952"/>
              </a:lnSpc>
              <a:buNone/>
            </a:pPr>
            <a:r>
              <a:rPr lang="en-US" sz="1845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System receives data from sensors.</a:t>
            </a:r>
            <a:endParaRPr lang="en-US" sz="1845" dirty="0"/>
          </a:p>
        </p:txBody>
      </p:sp>
      <p:sp>
        <p:nvSpPr>
          <p:cNvPr id="12" name="Shape 8"/>
          <p:cNvSpPr/>
          <p:nvPr/>
        </p:nvSpPr>
        <p:spPr>
          <a:xfrm>
            <a:off x="1434882" y="3702070"/>
            <a:ext cx="819983" cy="29170"/>
          </a:xfrm>
          <a:prstGeom prst="rect">
            <a:avLst/>
          </a:prstGeom>
          <a:solidFill>
            <a:srgbClr val="29DDDA"/>
          </a:solidFill>
          <a:ln/>
        </p:spPr>
      </p:sp>
      <p:sp>
        <p:nvSpPr>
          <p:cNvPr id="13" name="Shape 9"/>
          <p:cNvSpPr/>
          <p:nvPr/>
        </p:nvSpPr>
        <p:spPr>
          <a:xfrm>
            <a:off x="907792" y="3453170"/>
            <a:ext cx="527090" cy="527090"/>
          </a:xfrm>
          <a:prstGeom prst="roundRect">
            <a:avLst>
              <a:gd name="adj" fmla="val 80015"/>
            </a:avLst>
          </a:prstGeom>
          <a:solidFill>
            <a:srgbClr val="0A081B"/>
          </a:solidFill>
          <a:ln w="22860">
            <a:solidFill>
              <a:srgbClr val="E0E4E6"/>
            </a:solidFill>
            <a:prstDash val="solid"/>
          </a:ln>
        </p:spPr>
      </p:sp>
      <p:sp>
        <p:nvSpPr>
          <p:cNvPr id="14" name="Text 10"/>
          <p:cNvSpPr/>
          <p:nvPr/>
        </p:nvSpPr>
        <p:spPr>
          <a:xfrm>
            <a:off x="1084481" y="3560445"/>
            <a:ext cx="173712" cy="31242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460"/>
              </a:lnSpc>
              <a:buNone/>
            </a:pPr>
            <a:r>
              <a:rPr lang="en-US" sz="2460" b="1" dirty="0">
                <a:solidFill>
                  <a:srgbClr val="29DDDA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2</a:t>
            </a:r>
            <a:endParaRPr lang="en-US" sz="2460" dirty="0"/>
          </a:p>
        </p:txBody>
      </p:sp>
      <p:sp>
        <p:nvSpPr>
          <p:cNvPr id="15" name="Text 11"/>
          <p:cNvSpPr/>
          <p:nvPr/>
        </p:nvSpPr>
        <p:spPr>
          <a:xfrm>
            <a:off x="2459950" y="3423880"/>
            <a:ext cx="2603302" cy="3253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562"/>
              </a:lnSpc>
              <a:buNone/>
            </a:pPr>
            <a:r>
              <a:rPr lang="en-US" sz="2050" b="1" dirty="0">
                <a:solidFill>
                  <a:srgbClr val="29DDDA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Alert Generation</a:t>
            </a:r>
            <a:endParaRPr lang="en-US" sz="2050" dirty="0"/>
          </a:p>
        </p:txBody>
      </p:sp>
      <p:sp>
        <p:nvSpPr>
          <p:cNvPr id="16" name="Text 12"/>
          <p:cNvSpPr/>
          <p:nvPr/>
        </p:nvSpPr>
        <p:spPr>
          <a:xfrm>
            <a:off x="2459950" y="3889772"/>
            <a:ext cx="5864066" cy="37480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952"/>
              </a:lnSpc>
              <a:buNone/>
            </a:pPr>
            <a:r>
              <a:rPr lang="en-US" sz="1845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System creates and validates alert.</a:t>
            </a:r>
            <a:endParaRPr lang="en-US" sz="1845" dirty="0"/>
          </a:p>
        </p:txBody>
      </p:sp>
      <p:sp>
        <p:nvSpPr>
          <p:cNvPr id="17" name="Shape 13"/>
          <p:cNvSpPr/>
          <p:nvPr/>
        </p:nvSpPr>
        <p:spPr>
          <a:xfrm>
            <a:off x="1434882" y="5245358"/>
            <a:ext cx="819983" cy="29170"/>
          </a:xfrm>
          <a:prstGeom prst="rect">
            <a:avLst/>
          </a:prstGeom>
          <a:solidFill>
            <a:srgbClr val="37A7E7"/>
          </a:solidFill>
          <a:ln/>
        </p:spPr>
      </p:sp>
      <p:sp>
        <p:nvSpPr>
          <p:cNvPr id="18" name="Shape 14"/>
          <p:cNvSpPr/>
          <p:nvPr/>
        </p:nvSpPr>
        <p:spPr>
          <a:xfrm>
            <a:off x="907792" y="4996458"/>
            <a:ext cx="527090" cy="527090"/>
          </a:xfrm>
          <a:prstGeom prst="roundRect">
            <a:avLst>
              <a:gd name="adj" fmla="val 80015"/>
            </a:avLst>
          </a:prstGeom>
          <a:solidFill>
            <a:srgbClr val="0A081B"/>
          </a:solidFill>
          <a:ln w="22860">
            <a:solidFill>
              <a:srgbClr val="E0E4E6"/>
            </a:solidFill>
            <a:prstDash val="solid"/>
          </a:ln>
        </p:spPr>
      </p:sp>
      <p:sp>
        <p:nvSpPr>
          <p:cNvPr id="19" name="Text 15"/>
          <p:cNvSpPr/>
          <p:nvPr/>
        </p:nvSpPr>
        <p:spPr>
          <a:xfrm>
            <a:off x="1079837" y="5103733"/>
            <a:ext cx="182880" cy="31242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460"/>
              </a:lnSpc>
              <a:buNone/>
            </a:pPr>
            <a:r>
              <a:rPr lang="en-US" sz="2460" b="1" dirty="0">
                <a:solidFill>
                  <a:srgbClr val="37A7E7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3</a:t>
            </a:r>
            <a:endParaRPr lang="en-US" sz="2460" dirty="0"/>
          </a:p>
        </p:txBody>
      </p:sp>
      <p:sp>
        <p:nvSpPr>
          <p:cNvPr id="20" name="Text 16"/>
          <p:cNvSpPr/>
          <p:nvPr/>
        </p:nvSpPr>
        <p:spPr>
          <a:xfrm>
            <a:off x="2459950" y="4967168"/>
            <a:ext cx="2603302" cy="3253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562"/>
              </a:lnSpc>
              <a:buNone/>
            </a:pPr>
            <a:r>
              <a:rPr lang="en-US" sz="2050" b="1" dirty="0">
                <a:solidFill>
                  <a:srgbClr val="37A7E7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Authority Approval</a:t>
            </a:r>
            <a:endParaRPr lang="en-US" sz="2050" dirty="0"/>
          </a:p>
        </p:txBody>
      </p:sp>
      <p:sp>
        <p:nvSpPr>
          <p:cNvPr id="21" name="Text 17"/>
          <p:cNvSpPr/>
          <p:nvPr/>
        </p:nvSpPr>
        <p:spPr>
          <a:xfrm>
            <a:off x="2459950" y="5433060"/>
            <a:ext cx="5864066" cy="37480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952"/>
              </a:lnSpc>
              <a:buNone/>
            </a:pPr>
            <a:r>
              <a:rPr lang="en-US" sz="1845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Officials review and approve alert.</a:t>
            </a:r>
            <a:endParaRPr lang="en-US" sz="1845" dirty="0"/>
          </a:p>
        </p:txBody>
      </p:sp>
      <p:sp>
        <p:nvSpPr>
          <p:cNvPr id="22" name="Shape 18"/>
          <p:cNvSpPr/>
          <p:nvPr/>
        </p:nvSpPr>
        <p:spPr>
          <a:xfrm>
            <a:off x="1434882" y="6788646"/>
            <a:ext cx="819983" cy="29170"/>
          </a:xfrm>
          <a:prstGeom prst="rect">
            <a:avLst/>
          </a:prstGeom>
          <a:solidFill>
            <a:srgbClr val="5372DF"/>
          </a:solidFill>
          <a:ln/>
        </p:spPr>
      </p:sp>
      <p:sp>
        <p:nvSpPr>
          <p:cNvPr id="23" name="Shape 19"/>
          <p:cNvSpPr/>
          <p:nvPr/>
        </p:nvSpPr>
        <p:spPr>
          <a:xfrm>
            <a:off x="907792" y="6539746"/>
            <a:ext cx="527090" cy="527090"/>
          </a:xfrm>
          <a:prstGeom prst="roundRect">
            <a:avLst>
              <a:gd name="adj" fmla="val 80015"/>
            </a:avLst>
          </a:prstGeom>
          <a:solidFill>
            <a:srgbClr val="0A081B"/>
          </a:solidFill>
          <a:ln w="22860">
            <a:solidFill>
              <a:srgbClr val="E0E4E6"/>
            </a:solidFill>
            <a:prstDash val="solid"/>
          </a:ln>
        </p:spPr>
      </p:sp>
      <p:sp>
        <p:nvSpPr>
          <p:cNvPr id="24" name="Text 20"/>
          <p:cNvSpPr/>
          <p:nvPr/>
        </p:nvSpPr>
        <p:spPr>
          <a:xfrm>
            <a:off x="1083052" y="6647021"/>
            <a:ext cx="176451" cy="31242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460"/>
              </a:lnSpc>
              <a:buNone/>
            </a:pPr>
            <a:r>
              <a:rPr lang="en-US" sz="2460" b="1" dirty="0">
                <a:solidFill>
                  <a:srgbClr val="5372D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4</a:t>
            </a:r>
            <a:endParaRPr lang="en-US" sz="2460" dirty="0"/>
          </a:p>
        </p:txBody>
      </p:sp>
      <p:sp>
        <p:nvSpPr>
          <p:cNvPr id="25" name="Text 21"/>
          <p:cNvSpPr/>
          <p:nvPr/>
        </p:nvSpPr>
        <p:spPr>
          <a:xfrm>
            <a:off x="2459950" y="6510457"/>
            <a:ext cx="2603302" cy="3253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562"/>
              </a:lnSpc>
              <a:buNone/>
            </a:pPr>
            <a:r>
              <a:rPr lang="en-US" sz="2050" b="1" dirty="0">
                <a:solidFill>
                  <a:srgbClr val="5372D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User Notification</a:t>
            </a:r>
            <a:endParaRPr lang="en-US" sz="2050" dirty="0"/>
          </a:p>
        </p:txBody>
      </p:sp>
      <p:sp>
        <p:nvSpPr>
          <p:cNvPr id="26" name="Text 22"/>
          <p:cNvSpPr/>
          <p:nvPr/>
        </p:nvSpPr>
        <p:spPr>
          <a:xfrm>
            <a:off x="2459950" y="6976348"/>
            <a:ext cx="5864066" cy="37480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952"/>
              </a:lnSpc>
              <a:buNone/>
            </a:pPr>
            <a:r>
              <a:rPr lang="en-US" sz="1845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Alert sent to user devices.</a:t>
            </a:r>
            <a:endParaRPr lang="en-US" sz="1845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1596628" y="647700"/>
            <a:ext cx="5538668" cy="65424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152"/>
              </a:lnSpc>
              <a:buNone/>
            </a:pPr>
            <a:r>
              <a:rPr lang="en-US" sz="4122" b="1" dirty="0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Sequence Diagram 2/2</a:t>
            </a:r>
            <a:endParaRPr lang="en-US" sz="4122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9110" y="1772960"/>
            <a:ext cx="6012061" cy="5167193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596628" y="7205067"/>
            <a:ext cx="11437025" cy="37671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968"/>
              </a:lnSpc>
              <a:buNone/>
            </a:pPr>
            <a:endParaRPr lang="en-US" sz="1855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50437" y="1178957"/>
            <a:ext cx="5486400" cy="6858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20" b="1" dirty="0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Class Diagram 1/2</a:t>
            </a:r>
            <a:endParaRPr lang="en-US" sz="4320" dirty="0"/>
          </a:p>
        </p:txBody>
      </p:sp>
      <p:sp>
        <p:nvSpPr>
          <p:cNvPr id="6" name="Shape 2"/>
          <p:cNvSpPr/>
          <p:nvPr/>
        </p:nvSpPr>
        <p:spPr>
          <a:xfrm>
            <a:off x="6350437" y="2235041"/>
            <a:ext cx="7415927" cy="1440656"/>
          </a:xfrm>
          <a:prstGeom prst="roundRect">
            <a:avLst>
              <a:gd name="adj" fmla="val 30847"/>
            </a:avLst>
          </a:prstGeom>
          <a:solidFill>
            <a:srgbClr val="0A081B"/>
          </a:solidFill>
          <a:ln w="30480">
            <a:solidFill>
              <a:srgbClr val="E0E4E6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6627733" y="2512338"/>
            <a:ext cx="2743200" cy="3429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60" b="1" dirty="0">
                <a:solidFill>
                  <a:srgbClr val="16FFBB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User Class</a:t>
            </a:r>
            <a:endParaRPr lang="en-US" sz="2160" dirty="0"/>
          </a:p>
        </p:txBody>
      </p:sp>
      <p:sp>
        <p:nvSpPr>
          <p:cNvPr id="8" name="Text 4"/>
          <p:cNvSpPr/>
          <p:nvPr/>
        </p:nvSpPr>
        <p:spPr>
          <a:xfrm>
            <a:off x="6627733" y="3003352"/>
            <a:ext cx="686133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Attributes: ID, name, location. Methods: reportIncident().</a:t>
            </a:r>
            <a:endParaRPr lang="en-US" sz="1944" dirty="0"/>
          </a:p>
        </p:txBody>
      </p:sp>
      <p:sp>
        <p:nvSpPr>
          <p:cNvPr id="9" name="Shape 5"/>
          <p:cNvSpPr/>
          <p:nvPr/>
        </p:nvSpPr>
        <p:spPr>
          <a:xfrm>
            <a:off x="6350437" y="3922514"/>
            <a:ext cx="7415927" cy="1440656"/>
          </a:xfrm>
          <a:prstGeom prst="roundRect">
            <a:avLst>
              <a:gd name="adj" fmla="val 30847"/>
            </a:avLst>
          </a:prstGeom>
          <a:solidFill>
            <a:srgbClr val="0A081B"/>
          </a:solidFill>
          <a:ln w="30480">
            <a:solidFill>
              <a:srgbClr val="E0E4E6"/>
            </a:solidFill>
            <a:prstDash val="solid"/>
          </a:ln>
        </p:spPr>
      </p:sp>
      <p:sp>
        <p:nvSpPr>
          <p:cNvPr id="10" name="Text 6"/>
          <p:cNvSpPr/>
          <p:nvPr/>
        </p:nvSpPr>
        <p:spPr>
          <a:xfrm>
            <a:off x="6627733" y="4199811"/>
            <a:ext cx="2743200" cy="3429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60" b="1" dirty="0">
                <a:solidFill>
                  <a:srgbClr val="29DDDA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Alert Class</a:t>
            </a:r>
            <a:endParaRPr lang="en-US" sz="2160" dirty="0"/>
          </a:p>
        </p:txBody>
      </p:sp>
      <p:sp>
        <p:nvSpPr>
          <p:cNvPr id="11" name="Text 7"/>
          <p:cNvSpPr/>
          <p:nvPr/>
        </p:nvSpPr>
        <p:spPr>
          <a:xfrm>
            <a:off x="6627733" y="4690824"/>
            <a:ext cx="686133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Attributes: type, severity. Methods: sendAlert().</a:t>
            </a:r>
            <a:endParaRPr lang="en-US" sz="1944" dirty="0"/>
          </a:p>
        </p:txBody>
      </p:sp>
      <p:sp>
        <p:nvSpPr>
          <p:cNvPr id="12" name="Shape 8"/>
          <p:cNvSpPr/>
          <p:nvPr/>
        </p:nvSpPr>
        <p:spPr>
          <a:xfrm>
            <a:off x="6350437" y="5609987"/>
            <a:ext cx="7415927" cy="1440656"/>
          </a:xfrm>
          <a:prstGeom prst="roundRect">
            <a:avLst>
              <a:gd name="adj" fmla="val 30847"/>
            </a:avLst>
          </a:prstGeom>
          <a:solidFill>
            <a:srgbClr val="0A081B"/>
          </a:solidFill>
          <a:ln w="30480">
            <a:solidFill>
              <a:srgbClr val="E0E4E6"/>
            </a:solidFill>
            <a:prstDash val="solid"/>
          </a:ln>
        </p:spPr>
      </p:sp>
      <p:sp>
        <p:nvSpPr>
          <p:cNvPr id="13" name="Text 9"/>
          <p:cNvSpPr/>
          <p:nvPr/>
        </p:nvSpPr>
        <p:spPr>
          <a:xfrm>
            <a:off x="6627733" y="5887283"/>
            <a:ext cx="2743200" cy="3429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60" b="1" dirty="0">
                <a:solidFill>
                  <a:srgbClr val="37A7E7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Resource Class</a:t>
            </a:r>
            <a:endParaRPr lang="en-US" sz="2160" dirty="0"/>
          </a:p>
        </p:txBody>
      </p:sp>
      <p:sp>
        <p:nvSpPr>
          <p:cNvPr id="14" name="Text 10"/>
          <p:cNvSpPr/>
          <p:nvPr/>
        </p:nvSpPr>
        <p:spPr>
          <a:xfrm>
            <a:off x="6627733" y="6378297"/>
            <a:ext cx="686133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Attributes: type, quantity. Methods: allocateResource().</a:t>
            </a:r>
            <a:endParaRPr lang="en-US" sz="1944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1596628" y="647700"/>
            <a:ext cx="5234345" cy="65424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152"/>
              </a:lnSpc>
              <a:buNone/>
            </a:pPr>
            <a:r>
              <a:rPr lang="en-US" sz="4122" b="1" dirty="0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Class Diagram 2/2</a:t>
            </a:r>
            <a:endParaRPr lang="en-US" sz="4122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9859" y="1772960"/>
            <a:ext cx="3550444" cy="5167193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596628" y="7205067"/>
            <a:ext cx="11437025" cy="37671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968"/>
              </a:lnSpc>
              <a:buNone/>
            </a:pPr>
            <a:endParaRPr lang="en-US" sz="1855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32219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86400" cy="8232219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39364" y="670203"/>
            <a:ext cx="6227564" cy="67698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331"/>
              </a:lnSpc>
              <a:buNone/>
            </a:pPr>
            <a:r>
              <a:rPr lang="en-US" sz="4265" b="1" dirty="0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Deployment Diagram 1/2</a:t>
            </a:r>
            <a:endParaRPr lang="en-US" sz="4265" dirty="0"/>
          </a:p>
        </p:txBody>
      </p:sp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9364" y="1712714"/>
            <a:ext cx="1218605" cy="1949768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7923490" y="1956435"/>
            <a:ext cx="2708077" cy="33849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665"/>
              </a:lnSpc>
              <a:buNone/>
            </a:pPr>
            <a:r>
              <a:rPr lang="en-US" sz="2132" b="1" dirty="0">
                <a:solidFill>
                  <a:srgbClr val="16FFBB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User Devices</a:t>
            </a:r>
            <a:endParaRPr lang="en-US" sz="2132" dirty="0"/>
          </a:p>
        </p:txBody>
      </p:sp>
      <p:sp>
        <p:nvSpPr>
          <p:cNvPr id="8" name="Text 3"/>
          <p:cNvSpPr/>
          <p:nvPr/>
        </p:nvSpPr>
        <p:spPr>
          <a:xfrm>
            <a:off x="7923490" y="2441138"/>
            <a:ext cx="5853946" cy="3899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3071"/>
              </a:lnSpc>
              <a:buNone/>
            </a:pPr>
            <a:r>
              <a:rPr lang="en-US" sz="1919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Smartphones and tablets running the app.</a:t>
            </a:r>
            <a:endParaRPr lang="en-US" sz="1919" dirty="0"/>
          </a:p>
        </p:txBody>
      </p:sp>
      <p:pic>
        <p:nvPicPr>
          <p:cNvPr id="9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9364" y="3662482"/>
            <a:ext cx="1218605" cy="1949768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7923490" y="3906203"/>
            <a:ext cx="2708077" cy="33849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665"/>
              </a:lnSpc>
              <a:buNone/>
            </a:pPr>
            <a:r>
              <a:rPr lang="en-US" sz="2132" b="1" dirty="0">
                <a:solidFill>
                  <a:srgbClr val="29DDDA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Application Servers</a:t>
            </a:r>
            <a:endParaRPr lang="en-US" sz="2132" dirty="0"/>
          </a:p>
        </p:txBody>
      </p:sp>
      <p:sp>
        <p:nvSpPr>
          <p:cNvPr id="11" name="Text 5"/>
          <p:cNvSpPr/>
          <p:nvPr/>
        </p:nvSpPr>
        <p:spPr>
          <a:xfrm>
            <a:off x="7923490" y="4390906"/>
            <a:ext cx="5853946" cy="3899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3071"/>
              </a:lnSpc>
              <a:buNone/>
            </a:pPr>
            <a:r>
              <a:rPr lang="en-US" sz="1919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Process requests and manage data.</a:t>
            </a:r>
            <a:endParaRPr lang="en-US" sz="1919" dirty="0"/>
          </a:p>
        </p:txBody>
      </p:sp>
      <p:pic>
        <p:nvPicPr>
          <p:cNvPr id="12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9364" y="5612249"/>
            <a:ext cx="1218605" cy="1949768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7923490" y="5855970"/>
            <a:ext cx="2708077" cy="33849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665"/>
              </a:lnSpc>
              <a:buNone/>
            </a:pPr>
            <a:r>
              <a:rPr lang="en-US" sz="2132" b="1" dirty="0">
                <a:solidFill>
                  <a:srgbClr val="37A7E7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Database Servers</a:t>
            </a:r>
            <a:endParaRPr lang="en-US" sz="2132" dirty="0"/>
          </a:p>
        </p:txBody>
      </p:sp>
      <p:sp>
        <p:nvSpPr>
          <p:cNvPr id="14" name="Text 7"/>
          <p:cNvSpPr/>
          <p:nvPr/>
        </p:nvSpPr>
        <p:spPr>
          <a:xfrm>
            <a:off x="7923490" y="6340673"/>
            <a:ext cx="5853946" cy="3899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3071"/>
              </a:lnSpc>
              <a:buNone/>
            </a:pPr>
            <a:r>
              <a:rPr lang="en-US" sz="1919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Store and retrieve system data.</a:t>
            </a:r>
            <a:endParaRPr lang="en-US" sz="1919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31624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009180" y="601028"/>
            <a:ext cx="5643920" cy="6069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4780"/>
              </a:lnSpc>
              <a:buNone/>
            </a:pPr>
            <a:r>
              <a:rPr lang="en-US" sz="3824" b="1" dirty="0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Deployment Diagram 2/2</a:t>
            </a:r>
            <a:endParaRPr lang="en-US" sz="3824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2158" y="1645087"/>
            <a:ext cx="6766084" cy="4794409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009180" y="6685359"/>
            <a:ext cx="10612041" cy="34968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53"/>
              </a:lnSpc>
              <a:buNone/>
            </a:pPr>
            <a:endParaRPr lang="en-US" sz="1721" dirty="0"/>
          </a:p>
        </p:txBody>
      </p:sp>
      <p:sp>
        <p:nvSpPr>
          <p:cNvPr id="7" name="Text 3"/>
          <p:cNvSpPr/>
          <p:nvPr/>
        </p:nvSpPr>
        <p:spPr>
          <a:xfrm>
            <a:off x="2009180" y="7280910"/>
            <a:ext cx="10612041" cy="34968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53"/>
              </a:lnSpc>
              <a:buNone/>
            </a:pPr>
            <a:endParaRPr lang="en-US" sz="1721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258568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93144" y="3155275"/>
            <a:ext cx="4596765" cy="57459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4524"/>
              </a:lnSpc>
              <a:buNone/>
            </a:pPr>
            <a:r>
              <a:rPr lang="en-US" sz="3620" b="1" dirty="0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UI Design Process</a:t>
            </a:r>
            <a:endParaRPr lang="en-US" sz="3620" dirty="0"/>
          </a:p>
        </p:txBody>
      </p:sp>
      <p:sp>
        <p:nvSpPr>
          <p:cNvPr id="6" name="Shape 2"/>
          <p:cNvSpPr/>
          <p:nvPr/>
        </p:nvSpPr>
        <p:spPr>
          <a:xfrm>
            <a:off x="7302222" y="4040148"/>
            <a:ext cx="25837" cy="3619857"/>
          </a:xfrm>
          <a:prstGeom prst="rect">
            <a:avLst/>
          </a:prstGeom>
          <a:solidFill>
            <a:srgbClr val="302E41"/>
          </a:solidFill>
          <a:ln/>
        </p:spPr>
      </p:sp>
      <p:sp>
        <p:nvSpPr>
          <p:cNvPr id="7" name="Shape 3"/>
          <p:cNvSpPr/>
          <p:nvPr/>
        </p:nvSpPr>
        <p:spPr>
          <a:xfrm>
            <a:off x="6358473" y="4492526"/>
            <a:ext cx="723900" cy="25837"/>
          </a:xfrm>
          <a:prstGeom prst="rect">
            <a:avLst/>
          </a:prstGeom>
          <a:solidFill>
            <a:srgbClr val="16FFBB"/>
          </a:solidFill>
          <a:ln/>
        </p:spPr>
      </p:sp>
      <p:sp>
        <p:nvSpPr>
          <p:cNvPr id="8" name="Shape 4"/>
          <p:cNvSpPr/>
          <p:nvPr/>
        </p:nvSpPr>
        <p:spPr>
          <a:xfrm>
            <a:off x="7082373" y="4272796"/>
            <a:ext cx="465415" cy="465415"/>
          </a:xfrm>
          <a:prstGeom prst="roundRect">
            <a:avLst>
              <a:gd name="adj" fmla="val 80002"/>
            </a:avLst>
          </a:prstGeom>
          <a:solidFill>
            <a:srgbClr val="0A081B"/>
          </a:solidFill>
          <a:ln w="22860">
            <a:solidFill>
              <a:srgbClr val="E0E4E6"/>
            </a:solidFill>
            <a:prstDash val="solid"/>
          </a:ln>
        </p:spPr>
      </p:sp>
      <p:sp>
        <p:nvSpPr>
          <p:cNvPr id="9" name="Text 5"/>
          <p:cNvSpPr/>
          <p:nvPr/>
        </p:nvSpPr>
        <p:spPr>
          <a:xfrm>
            <a:off x="7255371" y="4367570"/>
            <a:ext cx="119301" cy="2758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172"/>
              </a:lnSpc>
              <a:buNone/>
            </a:pPr>
            <a:r>
              <a:rPr lang="en-US" sz="2172" b="1" dirty="0">
                <a:solidFill>
                  <a:srgbClr val="16FFBB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1</a:t>
            </a:r>
            <a:endParaRPr lang="en-US" sz="2172" dirty="0"/>
          </a:p>
        </p:txBody>
      </p:sp>
      <p:sp>
        <p:nvSpPr>
          <p:cNvPr id="10" name="Text 6"/>
          <p:cNvSpPr/>
          <p:nvPr/>
        </p:nvSpPr>
        <p:spPr>
          <a:xfrm>
            <a:off x="3647003" y="4246959"/>
            <a:ext cx="2530435" cy="2871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r" indent="0" marL="0">
              <a:lnSpc>
                <a:spcPts val="2262"/>
              </a:lnSpc>
              <a:buNone/>
            </a:pPr>
            <a:r>
              <a:rPr lang="en-US" sz="1810" b="1" dirty="0">
                <a:solidFill>
                  <a:srgbClr val="16FFBB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Requirement Gathering</a:t>
            </a:r>
            <a:endParaRPr lang="en-US" sz="1810" dirty="0"/>
          </a:p>
        </p:txBody>
      </p:sp>
      <p:sp>
        <p:nvSpPr>
          <p:cNvPr id="11" name="Text 7"/>
          <p:cNvSpPr/>
          <p:nvPr/>
        </p:nvSpPr>
        <p:spPr>
          <a:xfrm>
            <a:off x="2293144" y="4658201"/>
            <a:ext cx="3884295" cy="66174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r" indent="0" marL="0">
              <a:lnSpc>
                <a:spcPts val="2606"/>
              </a:lnSpc>
              <a:buNone/>
            </a:pPr>
            <a:r>
              <a:rPr lang="en-US" sz="1629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Engage with potential users to understand needs and preferences.</a:t>
            </a:r>
            <a:endParaRPr lang="en-US" sz="1629" dirty="0"/>
          </a:p>
        </p:txBody>
      </p:sp>
      <p:sp>
        <p:nvSpPr>
          <p:cNvPr id="12" name="Shape 8"/>
          <p:cNvSpPr/>
          <p:nvPr/>
        </p:nvSpPr>
        <p:spPr>
          <a:xfrm>
            <a:off x="7547789" y="5526703"/>
            <a:ext cx="723900" cy="25837"/>
          </a:xfrm>
          <a:prstGeom prst="rect">
            <a:avLst/>
          </a:prstGeom>
          <a:solidFill>
            <a:srgbClr val="29DDDA"/>
          </a:solidFill>
          <a:ln/>
        </p:spPr>
      </p:sp>
      <p:sp>
        <p:nvSpPr>
          <p:cNvPr id="13" name="Shape 9"/>
          <p:cNvSpPr/>
          <p:nvPr/>
        </p:nvSpPr>
        <p:spPr>
          <a:xfrm>
            <a:off x="7082373" y="5306973"/>
            <a:ext cx="465415" cy="465415"/>
          </a:xfrm>
          <a:prstGeom prst="roundRect">
            <a:avLst>
              <a:gd name="adj" fmla="val 80002"/>
            </a:avLst>
          </a:prstGeom>
          <a:solidFill>
            <a:srgbClr val="0A081B"/>
          </a:solidFill>
          <a:ln w="22860">
            <a:solidFill>
              <a:srgbClr val="E0E4E6"/>
            </a:solidFill>
            <a:prstDash val="solid"/>
          </a:ln>
        </p:spPr>
      </p:sp>
      <p:sp>
        <p:nvSpPr>
          <p:cNvPr id="14" name="Text 10"/>
          <p:cNvSpPr/>
          <p:nvPr/>
        </p:nvSpPr>
        <p:spPr>
          <a:xfrm>
            <a:off x="7238345" y="5401747"/>
            <a:ext cx="153353" cy="2758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172"/>
              </a:lnSpc>
              <a:buNone/>
            </a:pPr>
            <a:r>
              <a:rPr lang="en-US" sz="2172" b="1" dirty="0">
                <a:solidFill>
                  <a:srgbClr val="29DDDA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2</a:t>
            </a:r>
            <a:endParaRPr lang="en-US" sz="2172" dirty="0"/>
          </a:p>
        </p:txBody>
      </p:sp>
      <p:sp>
        <p:nvSpPr>
          <p:cNvPr id="15" name="Text 11"/>
          <p:cNvSpPr/>
          <p:nvPr/>
        </p:nvSpPr>
        <p:spPr>
          <a:xfrm>
            <a:off x="8452723" y="5281136"/>
            <a:ext cx="2298383" cy="2871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262"/>
              </a:lnSpc>
              <a:buNone/>
            </a:pPr>
            <a:r>
              <a:rPr lang="en-US" sz="1810" b="1" dirty="0">
                <a:solidFill>
                  <a:srgbClr val="29DDDA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Wireframing</a:t>
            </a:r>
            <a:endParaRPr lang="en-US" sz="1810" dirty="0"/>
          </a:p>
        </p:txBody>
      </p:sp>
      <p:sp>
        <p:nvSpPr>
          <p:cNvPr id="16" name="Text 12"/>
          <p:cNvSpPr/>
          <p:nvPr/>
        </p:nvSpPr>
        <p:spPr>
          <a:xfrm>
            <a:off x="8452723" y="5692378"/>
            <a:ext cx="3884414" cy="66174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606"/>
              </a:lnSpc>
              <a:buNone/>
            </a:pPr>
            <a:r>
              <a:rPr lang="en-US" sz="1629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Develop basic layouts focusing on functionality and user flow.</a:t>
            </a:r>
            <a:endParaRPr lang="en-US" sz="1629" dirty="0"/>
          </a:p>
        </p:txBody>
      </p:sp>
      <p:sp>
        <p:nvSpPr>
          <p:cNvPr id="17" name="Shape 13"/>
          <p:cNvSpPr/>
          <p:nvPr/>
        </p:nvSpPr>
        <p:spPr>
          <a:xfrm>
            <a:off x="6358473" y="6457533"/>
            <a:ext cx="723900" cy="25837"/>
          </a:xfrm>
          <a:prstGeom prst="rect">
            <a:avLst/>
          </a:prstGeom>
          <a:solidFill>
            <a:srgbClr val="37A7E7"/>
          </a:solidFill>
          <a:ln/>
        </p:spPr>
      </p:sp>
      <p:sp>
        <p:nvSpPr>
          <p:cNvPr id="18" name="Shape 14"/>
          <p:cNvSpPr/>
          <p:nvPr/>
        </p:nvSpPr>
        <p:spPr>
          <a:xfrm>
            <a:off x="7082373" y="6237803"/>
            <a:ext cx="465415" cy="465415"/>
          </a:xfrm>
          <a:prstGeom prst="roundRect">
            <a:avLst>
              <a:gd name="adj" fmla="val 80002"/>
            </a:avLst>
          </a:prstGeom>
          <a:solidFill>
            <a:srgbClr val="0A081B"/>
          </a:solidFill>
          <a:ln w="22860">
            <a:solidFill>
              <a:srgbClr val="E0E4E6"/>
            </a:solidFill>
            <a:prstDash val="solid"/>
          </a:ln>
        </p:spPr>
      </p:sp>
      <p:sp>
        <p:nvSpPr>
          <p:cNvPr id="19" name="Text 15"/>
          <p:cNvSpPr/>
          <p:nvPr/>
        </p:nvSpPr>
        <p:spPr>
          <a:xfrm>
            <a:off x="7234297" y="6332577"/>
            <a:ext cx="161568" cy="2758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172"/>
              </a:lnSpc>
              <a:buNone/>
            </a:pPr>
            <a:r>
              <a:rPr lang="en-US" sz="2172" b="1" dirty="0">
                <a:solidFill>
                  <a:srgbClr val="37A7E7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3</a:t>
            </a:r>
            <a:endParaRPr lang="en-US" sz="2172" dirty="0"/>
          </a:p>
        </p:txBody>
      </p:sp>
      <p:sp>
        <p:nvSpPr>
          <p:cNvPr id="20" name="Text 16"/>
          <p:cNvSpPr/>
          <p:nvPr/>
        </p:nvSpPr>
        <p:spPr>
          <a:xfrm>
            <a:off x="3879056" y="6211967"/>
            <a:ext cx="2298383" cy="2871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r" indent="0" marL="0">
              <a:lnSpc>
                <a:spcPts val="2262"/>
              </a:lnSpc>
              <a:buNone/>
            </a:pPr>
            <a:r>
              <a:rPr lang="en-US" sz="1810" b="1" dirty="0">
                <a:solidFill>
                  <a:srgbClr val="37A7E7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Prototyping</a:t>
            </a:r>
            <a:endParaRPr lang="en-US" sz="1810" dirty="0"/>
          </a:p>
        </p:txBody>
      </p:sp>
      <p:sp>
        <p:nvSpPr>
          <p:cNvPr id="21" name="Text 17"/>
          <p:cNvSpPr/>
          <p:nvPr/>
        </p:nvSpPr>
        <p:spPr>
          <a:xfrm>
            <a:off x="2293144" y="6623209"/>
            <a:ext cx="3884295" cy="66174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r" indent="0" marL="0">
              <a:lnSpc>
                <a:spcPts val="2606"/>
              </a:lnSpc>
              <a:buNone/>
            </a:pPr>
            <a:r>
              <a:rPr lang="en-US" sz="1629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Create interactive prototypes using Figma to visualize user experience.</a:t>
            </a:r>
            <a:endParaRPr lang="en-US" sz="1629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1321356" y="1364813"/>
            <a:ext cx="7749897" cy="6858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20" b="1" dirty="0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UI Design Process (Continued)</a:t>
            </a:r>
            <a:endParaRPr lang="en-US" sz="4320" dirty="0"/>
          </a:p>
        </p:txBody>
      </p:sp>
      <p:sp>
        <p:nvSpPr>
          <p:cNvPr id="5" name="Shape 2"/>
          <p:cNvSpPr/>
          <p:nvPr/>
        </p:nvSpPr>
        <p:spPr>
          <a:xfrm>
            <a:off x="7299841" y="2544366"/>
            <a:ext cx="30837" cy="4320302"/>
          </a:xfrm>
          <a:prstGeom prst="rect">
            <a:avLst/>
          </a:prstGeom>
          <a:solidFill>
            <a:srgbClr val="302E41"/>
          </a:solidFill>
          <a:ln/>
        </p:spPr>
      </p:sp>
      <p:sp>
        <p:nvSpPr>
          <p:cNvPr id="6" name="Shape 3"/>
          <p:cNvSpPr/>
          <p:nvPr/>
        </p:nvSpPr>
        <p:spPr>
          <a:xfrm>
            <a:off x="6173450" y="3084255"/>
            <a:ext cx="864037" cy="30837"/>
          </a:xfrm>
          <a:prstGeom prst="rect">
            <a:avLst/>
          </a:prstGeom>
          <a:solidFill>
            <a:srgbClr val="16FFBB"/>
          </a:solidFill>
          <a:ln/>
        </p:spPr>
      </p:sp>
      <p:sp>
        <p:nvSpPr>
          <p:cNvPr id="7" name="Shape 4"/>
          <p:cNvSpPr/>
          <p:nvPr/>
        </p:nvSpPr>
        <p:spPr>
          <a:xfrm>
            <a:off x="7037487" y="2822019"/>
            <a:ext cx="555427" cy="555427"/>
          </a:xfrm>
          <a:prstGeom prst="roundRect">
            <a:avLst>
              <a:gd name="adj" fmla="val 80010"/>
            </a:avLst>
          </a:prstGeom>
          <a:solidFill>
            <a:srgbClr val="0A081B"/>
          </a:solidFill>
          <a:ln w="30480">
            <a:solidFill>
              <a:srgbClr val="E0E4E6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7243941" y="2935129"/>
            <a:ext cx="142399" cy="32920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592"/>
              </a:lnSpc>
              <a:buNone/>
            </a:pPr>
            <a:r>
              <a:rPr lang="en-US" sz="2592" b="1" dirty="0">
                <a:solidFill>
                  <a:srgbClr val="16FFBB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1</a:t>
            </a:r>
            <a:endParaRPr lang="en-US" sz="2592" dirty="0"/>
          </a:p>
        </p:txBody>
      </p:sp>
      <p:sp>
        <p:nvSpPr>
          <p:cNvPr id="9" name="Text 6"/>
          <p:cNvSpPr/>
          <p:nvPr/>
        </p:nvSpPr>
        <p:spPr>
          <a:xfrm>
            <a:off x="3214211" y="2791182"/>
            <a:ext cx="2743200" cy="3429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r" indent="0" marL="0">
              <a:lnSpc>
                <a:spcPts val="2700"/>
              </a:lnSpc>
              <a:buNone/>
            </a:pPr>
            <a:r>
              <a:rPr lang="en-US" sz="2160" b="1" dirty="0">
                <a:solidFill>
                  <a:srgbClr val="16FFBB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User Testing</a:t>
            </a:r>
            <a:endParaRPr lang="en-US" sz="2160" dirty="0"/>
          </a:p>
        </p:txBody>
      </p:sp>
      <p:sp>
        <p:nvSpPr>
          <p:cNvPr id="10" name="Text 7"/>
          <p:cNvSpPr/>
          <p:nvPr/>
        </p:nvSpPr>
        <p:spPr>
          <a:xfrm>
            <a:off x="1321356" y="3282196"/>
            <a:ext cx="4636056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r"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Conduct usability testing with diverse users to identify issues.</a:t>
            </a:r>
            <a:endParaRPr lang="en-US" sz="1944" dirty="0"/>
          </a:p>
        </p:txBody>
      </p:sp>
      <p:sp>
        <p:nvSpPr>
          <p:cNvPr id="11" name="Shape 8"/>
          <p:cNvSpPr/>
          <p:nvPr/>
        </p:nvSpPr>
        <p:spPr>
          <a:xfrm>
            <a:off x="7592913" y="4318575"/>
            <a:ext cx="864037" cy="30837"/>
          </a:xfrm>
          <a:prstGeom prst="rect">
            <a:avLst/>
          </a:prstGeom>
          <a:solidFill>
            <a:srgbClr val="29DDDA"/>
          </a:solidFill>
          <a:ln/>
        </p:spPr>
      </p:sp>
      <p:sp>
        <p:nvSpPr>
          <p:cNvPr id="12" name="Shape 9"/>
          <p:cNvSpPr/>
          <p:nvPr/>
        </p:nvSpPr>
        <p:spPr>
          <a:xfrm>
            <a:off x="7037487" y="4056340"/>
            <a:ext cx="555427" cy="555427"/>
          </a:xfrm>
          <a:prstGeom prst="roundRect">
            <a:avLst>
              <a:gd name="adj" fmla="val 80010"/>
            </a:avLst>
          </a:prstGeom>
          <a:solidFill>
            <a:srgbClr val="0A081B"/>
          </a:solidFill>
          <a:ln w="30480">
            <a:solidFill>
              <a:srgbClr val="E0E4E6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7223700" y="4169450"/>
            <a:ext cx="182999" cy="32920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592"/>
              </a:lnSpc>
              <a:buNone/>
            </a:pPr>
            <a:r>
              <a:rPr lang="en-US" sz="2592" b="1" dirty="0">
                <a:solidFill>
                  <a:srgbClr val="29DDDA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2</a:t>
            </a:r>
            <a:endParaRPr lang="en-US" sz="2592" dirty="0"/>
          </a:p>
        </p:txBody>
      </p:sp>
      <p:sp>
        <p:nvSpPr>
          <p:cNvPr id="14" name="Text 11"/>
          <p:cNvSpPr/>
          <p:nvPr/>
        </p:nvSpPr>
        <p:spPr>
          <a:xfrm>
            <a:off x="8672989" y="4025503"/>
            <a:ext cx="2743200" cy="3429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60" b="1" dirty="0">
                <a:solidFill>
                  <a:srgbClr val="29DDDA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Iteration</a:t>
            </a:r>
            <a:endParaRPr lang="en-US" sz="2160" dirty="0"/>
          </a:p>
        </p:txBody>
      </p:sp>
      <p:sp>
        <p:nvSpPr>
          <p:cNvPr id="15" name="Text 12"/>
          <p:cNvSpPr/>
          <p:nvPr/>
        </p:nvSpPr>
        <p:spPr>
          <a:xfrm>
            <a:off x="8672989" y="4516517"/>
            <a:ext cx="4636056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Refine designs based on feedback and testing results.</a:t>
            </a:r>
            <a:endParaRPr lang="en-US" sz="1944" dirty="0"/>
          </a:p>
        </p:txBody>
      </p:sp>
      <p:sp>
        <p:nvSpPr>
          <p:cNvPr id="16" name="Shape 13"/>
          <p:cNvSpPr/>
          <p:nvPr/>
        </p:nvSpPr>
        <p:spPr>
          <a:xfrm>
            <a:off x="6173450" y="5429429"/>
            <a:ext cx="864037" cy="30837"/>
          </a:xfrm>
          <a:prstGeom prst="rect">
            <a:avLst/>
          </a:prstGeom>
          <a:solidFill>
            <a:srgbClr val="37A7E7"/>
          </a:solidFill>
          <a:ln/>
        </p:spPr>
      </p:sp>
      <p:sp>
        <p:nvSpPr>
          <p:cNvPr id="17" name="Shape 14"/>
          <p:cNvSpPr/>
          <p:nvPr/>
        </p:nvSpPr>
        <p:spPr>
          <a:xfrm>
            <a:off x="7037487" y="5167193"/>
            <a:ext cx="555427" cy="555427"/>
          </a:xfrm>
          <a:prstGeom prst="roundRect">
            <a:avLst>
              <a:gd name="adj" fmla="val 80010"/>
            </a:avLst>
          </a:prstGeom>
          <a:solidFill>
            <a:srgbClr val="0A081B"/>
          </a:solidFill>
          <a:ln w="30480">
            <a:solidFill>
              <a:srgbClr val="E0E4E6"/>
            </a:solidFill>
            <a:prstDash val="solid"/>
          </a:ln>
        </p:spPr>
      </p:sp>
      <p:sp>
        <p:nvSpPr>
          <p:cNvPr id="18" name="Text 15"/>
          <p:cNvSpPr/>
          <p:nvPr/>
        </p:nvSpPr>
        <p:spPr>
          <a:xfrm>
            <a:off x="7218819" y="5280303"/>
            <a:ext cx="192762" cy="32920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592"/>
              </a:lnSpc>
              <a:buNone/>
            </a:pPr>
            <a:r>
              <a:rPr lang="en-US" sz="2592" b="1" dirty="0">
                <a:solidFill>
                  <a:srgbClr val="37A7E7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3</a:t>
            </a:r>
            <a:endParaRPr lang="en-US" sz="2592" dirty="0"/>
          </a:p>
        </p:txBody>
      </p:sp>
      <p:sp>
        <p:nvSpPr>
          <p:cNvPr id="19" name="Text 16"/>
          <p:cNvSpPr/>
          <p:nvPr/>
        </p:nvSpPr>
        <p:spPr>
          <a:xfrm>
            <a:off x="3214211" y="5136356"/>
            <a:ext cx="2743200" cy="3429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r" indent="0" marL="0">
              <a:lnSpc>
                <a:spcPts val="2700"/>
              </a:lnSpc>
              <a:buNone/>
            </a:pPr>
            <a:r>
              <a:rPr lang="en-US" sz="2160" b="1" dirty="0">
                <a:solidFill>
                  <a:srgbClr val="37A7E7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Final Design</a:t>
            </a:r>
            <a:endParaRPr lang="en-US" sz="2160" dirty="0"/>
          </a:p>
        </p:txBody>
      </p:sp>
      <p:sp>
        <p:nvSpPr>
          <p:cNvPr id="20" name="Text 17"/>
          <p:cNvSpPr/>
          <p:nvPr/>
        </p:nvSpPr>
        <p:spPr>
          <a:xfrm>
            <a:off x="1321356" y="5627370"/>
            <a:ext cx="4636056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r"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Ensure the final product meets user expectations.</a:t>
            </a:r>
            <a:endParaRPr lang="en-US" sz="1944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50437" y="889040"/>
            <a:ext cx="5486400" cy="6858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20" b="1" dirty="0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System Goals</a:t>
            </a:r>
            <a:endParaRPr lang="en-US" sz="4320" dirty="0"/>
          </a:p>
        </p:txBody>
      </p:sp>
      <p:sp>
        <p:nvSpPr>
          <p:cNvPr id="6" name="Shape 2"/>
          <p:cNvSpPr/>
          <p:nvPr/>
        </p:nvSpPr>
        <p:spPr>
          <a:xfrm>
            <a:off x="6350437" y="2222778"/>
            <a:ext cx="555427" cy="555427"/>
          </a:xfrm>
          <a:prstGeom prst="roundRect">
            <a:avLst>
              <a:gd name="adj" fmla="val 80010"/>
            </a:avLst>
          </a:prstGeom>
          <a:solidFill>
            <a:srgbClr val="0A081B"/>
          </a:solidFill>
          <a:ln w="30480">
            <a:solidFill>
              <a:srgbClr val="E0E4E6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6556891" y="2335887"/>
            <a:ext cx="142399" cy="32920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592"/>
              </a:lnSpc>
              <a:buNone/>
            </a:pPr>
            <a:r>
              <a:rPr lang="en-US" sz="2592" b="1" dirty="0">
                <a:solidFill>
                  <a:srgbClr val="16FFBB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1</a:t>
            </a:r>
            <a:endParaRPr lang="en-US" sz="2592" dirty="0"/>
          </a:p>
        </p:txBody>
      </p:sp>
      <p:sp>
        <p:nvSpPr>
          <p:cNvPr id="8" name="Text 4"/>
          <p:cNvSpPr/>
          <p:nvPr/>
        </p:nvSpPr>
        <p:spPr>
          <a:xfrm>
            <a:off x="7152680" y="2222778"/>
            <a:ext cx="2743200" cy="3429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60" b="1" dirty="0">
                <a:solidFill>
                  <a:srgbClr val="16FFBB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Improve Efficiency</a:t>
            </a:r>
            <a:endParaRPr lang="en-US" sz="2160" dirty="0"/>
          </a:p>
        </p:txBody>
      </p:sp>
      <p:sp>
        <p:nvSpPr>
          <p:cNvPr id="9" name="Text 5"/>
          <p:cNvSpPr/>
          <p:nvPr/>
        </p:nvSpPr>
        <p:spPr>
          <a:xfrm>
            <a:off x="7152680" y="2713792"/>
            <a:ext cx="661368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Streamline disaster response processes.</a:t>
            </a:r>
            <a:endParaRPr lang="en-US" sz="1944" dirty="0"/>
          </a:p>
        </p:txBody>
      </p:sp>
      <p:sp>
        <p:nvSpPr>
          <p:cNvPr id="10" name="Shape 6"/>
          <p:cNvSpPr/>
          <p:nvPr/>
        </p:nvSpPr>
        <p:spPr>
          <a:xfrm>
            <a:off x="6350437" y="3633311"/>
            <a:ext cx="555427" cy="555427"/>
          </a:xfrm>
          <a:prstGeom prst="roundRect">
            <a:avLst>
              <a:gd name="adj" fmla="val 80010"/>
            </a:avLst>
          </a:prstGeom>
          <a:solidFill>
            <a:srgbClr val="0A081B"/>
          </a:solidFill>
          <a:ln w="30480">
            <a:solidFill>
              <a:srgbClr val="E0E4E6"/>
            </a:solidFill>
            <a:prstDash val="solid"/>
          </a:ln>
        </p:spPr>
      </p:sp>
      <p:sp>
        <p:nvSpPr>
          <p:cNvPr id="11" name="Text 7"/>
          <p:cNvSpPr/>
          <p:nvPr/>
        </p:nvSpPr>
        <p:spPr>
          <a:xfrm>
            <a:off x="6536650" y="3746421"/>
            <a:ext cx="182999" cy="32920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592"/>
              </a:lnSpc>
              <a:buNone/>
            </a:pPr>
            <a:r>
              <a:rPr lang="en-US" sz="2592" b="1" dirty="0">
                <a:solidFill>
                  <a:srgbClr val="29DDDA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2</a:t>
            </a:r>
            <a:endParaRPr lang="en-US" sz="2592" dirty="0"/>
          </a:p>
        </p:txBody>
      </p:sp>
      <p:sp>
        <p:nvSpPr>
          <p:cNvPr id="12" name="Text 8"/>
          <p:cNvSpPr/>
          <p:nvPr/>
        </p:nvSpPr>
        <p:spPr>
          <a:xfrm>
            <a:off x="7152680" y="3633311"/>
            <a:ext cx="3228737" cy="3429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60" b="1" dirty="0">
                <a:solidFill>
                  <a:srgbClr val="29DDDA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Enhance Communication</a:t>
            </a:r>
            <a:endParaRPr lang="en-US" sz="2160" dirty="0"/>
          </a:p>
        </p:txBody>
      </p:sp>
      <p:sp>
        <p:nvSpPr>
          <p:cNvPr id="13" name="Text 9"/>
          <p:cNvSpPr/>
          <p:nvPr/>
        </p:nvSpPr>
        <p:spPr>
          <a:xfrm>
            <a:off x="7152680" y="4124325"/>
            <a:ext cx="661368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Facilitate real-time information exchange.</a:t>
            </a:r>
            <a:endParaRPr lang="en-US" sz="1944" dirty="0"/>
          </a:p>
        </p:txBody>
      </p:sp>
      <p:sp>
        <p:nvSpPr>
          <p:cNvPr id="14" name="Shape 10"/>
          <p:cNvSpPr/>
          <p:nvPr/>
        </p:nvSpPr>
        <p:spPr>
          <a:xfrm>
            <a:off x="6350437" y="5043845"/>
            <a:ext cx="555427" cy="555427"/>
          </a:xfrm>
          <a:prstGeom prst="roundRect">
            <a:avLst>
              <a:gd name="adj" fmla="val 80010"/>
            </a:avLst>
          </a:prstGeom>
          <a:solidFill>
            <a:srgbClr val="0A081B"/>
          </a:solidFill>
          <a:ln w="30480">
            <a:solidFill>
              <a:srgbClr val="E0E4E6"/>
            </a:solidFill>
            <a:prstDash val="solid"/>
          </a:ln>
        </p:spPr>
      </p:sp>
      <p:sp>
        <p:nvSpPr>
          <p:cNvPr id="15" name="Text 11"/>
          <p:cNvSpPr/>
          <p:nvPr/>
        </p:nvSpPr>
        <p:spPr>
          <a:xfrm>
            <a:off x="6531769" y="5156954"/>
            <a:ext cx="192762" cy="32920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592"/>
              </a:lnSpc>
              <a:buNone/>
            </a:pPr>
            <a:r>
              <a:rPr lang="en-US" sz="2592" b="1" dirty="0">
                <a:solidFill>
                  <a:srgbClr val="37A7E7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3</a:t>
            </a:r>
            <a:endParaRPr lang="en-US" sz="2592" dirty="0"/>
          </a:p>
        </p:txBody>
      </p:sp>
      <p:sp>
        <p:nvSpPr>
          <p:cNvPr id="16" name="Text 12"/>
          <p:cNvSpPr/>
          <p:nvPr/>
        </p:nvSpPr>
        <p:spPr>
          <a:xfrm>
            <a:off x="7152680" y="5043845"/>
            <a:ext cx="3950494" cy="3429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60" b="1" dirty="0">
                <a:solidFill>
                  <a:srgbClr val="37A7E7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Provide Situational Awareness</a:t>
            </a:r>
            <a:endParaRPr lang="en-US" sz="2160" dirty="0"/>
          </a:p>
        </p:txBody>
      </p:sp>
      <p:sp>
        <p:nvSpPr>
          <p:cNvPr id="17" name="Text 13"/>
          <p:cNvSpPr/>
          <p:nvPr/>
        </p:nvSpPr>
        <p:spPr>
          <a:xfrm>
            <a:off x="7152680" y="5534858"/>
            <a:ext cx="661368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Offer up-to-date disaster information.</a:t>
            </a:r>
            <a:endParaRPr lang="en-US" sz="1944" dirty="0"/>
          </a:p>
        </p:txBody>
      </p:sp>
      <p:sp>
        <p:nvSpPr>
          <p:cNvPr id="18" name="Shape 14"/>
          <p:cNvSpPr/>
          <p:nvPr/>
        </p:nvSpPr>
        <p:spPr>
          <a:xfrm>
            <a:off x="6350437" y="6454378"/>
            <a:ext cx="555427" cy="555427"/>
          </a:xfrm>
          <a:prstGeom prst="roundRect">
            <a:avLst>
              <a:gd name="adj" fmla="val 80010"/>
            </a:avLst>
          </a:prstGeom>
          <a:solidFill>
            <a:srgbClr val="0A081B"/>
          </a:solidFill>
          <a:ln w="30480">
            <a:solidFill>
              <a:srgbClr val="E0E4E6"/>
            </a:solidFill>
            <a:prstDash val="solid"/>
          </a:ln>
        </p:spPr>
      </p:sp>
      <p:sp>
        <p:nvSpPr>
          <p:cNvPr id="19" name="Text 15"/>
          <p:cNvSpPr/>
          <p:nvPr/>
        </p:nvSpPr>
        <p:spPr>
          <a:xfrm>
            <a:off x="6535103" y="6567488"/>
            <a:ext cx="185976" cy="32920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592"/>
              </a:lnSpc>
              <a:buNone/>
            </a:pPr>
            <a:r>
              <a:rPr lang="en-US" sz="2592" b="1" dirty="0">
                <a:solidFill>
                  <a:srgbClr val="5372D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4</a:t>
            </a:r>
            <a:endParaRPr lang="en-US" sz="2592" dirty="0"/>
          </a:p>
        </p:txBody>
      </p:sp>
      <p:sp>
        <p:nvSpPr>
          <p:cNvPr id="20" name="Text 16"/>
          <p:cNvSpPr/>
          <p:nvPr/>
        </p:nvSpPr>
        <p:spPr>
          <a:xfrm>
            <a:off x="7152680" y="6454378"/>
            <a:ext cx="3909536" cy="3429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60" b="1" dirty="0">
                <a:solidFill>
                  <a:srgbClr val="5372D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Enable Resource Management</a:t>
            </a:r>
            <a:endParaRPr lang="en-US" sz="2160" dirty="0"/>
          </a:p>
        </p:txBody>
      </p:sp>
      <p:sp>
        <p:nvSpPr>
          <p:cNvPr id="21" name="Text 17"/>
          <p:cNvSpPr/>
          <p:nvPr/>
        </p:nvSpPr>
        <p:spPr>
          <a:xfrm>
            <a:off x="7152680" y="6945392"/>
            <a:ext cx="661368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Optimize allocation of emergency resources.</a:t>
            </a:r>
            <a:endParaRPr lang="en-US" sz="1944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1321356" y="2316599"/>
            <a:ext cx="5748695" cy="6858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20" b="1" dirty="0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Figma as a Design Tool</a:t>
            </a:r>
            <a:endParaRPr lang="en-US" sz="432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1356" y="3496151"/>
            <a:ext cx="493752" cy="493752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321356" y="4236720"/>
            <a:ext cx="3126343" cy="3429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60" b="1" dirty="0">
                <a:solidFill>
                  <a:srgbClr val="16FFBB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Real-Time Collaboration</a:t>
            </a:r>
            <a:endParaRPr lang="en-US" sz="2160" dirty="0"/>
          </a:p>
        </p:txBody>
      </p:sp>
      <p:sp>
        <p:nvSpPr>
          <p:cNvPr id="7" name="Text 3"/>
          <p:cNvSpPr/>
          <p:nvPr/>
        </p:nvSpPr>
        <p:spPr>
          <a:xfrm>
            <a:off x="1321356" y="4727734"/>
            <a:ext cx="3749040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Multiple designers can work on the same project simultaneously.</a:t>
            </a:r>
            <a:endParaRPr lang="en-US" sz="1944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0680" y="3496151"/>
            <a:ext cx="493752" cy="493752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440680" y="4236720"/>
            <a:ext cx="3147179" cy="3429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60" b="1" dirty="0">
                <a:solidFill>
                  <a:srgbClr val="29DDDA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Prototyping Capabilities</a:t>
            </a:r>
            <a:endParaRPr lang="en-US" sz="2160" dirty="0"/>
          </a:p>
        </p:txBody>
      </p:sp>
      <p:sp>
        <p:nvSpPr>
          <p:cNvPr id="10" name="Text 5"/>
          <p:cNvSpPr/>
          <p:nvPr/>
        </p:nvSpPr>
        <p:spPr>
          <a:xfrm>
            <a:off x="5440680" y="4727734"/>
            <a:ext cx="3749040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Allows creation of interactive prototypes to visualize user flows.</a:t>
            </a:r>
            <a:endParaRPr lang="en-US" sz="1944" dirty="0"/>
          </a:p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60004" y="3496151"/>
            <a:ext cx="493752" cy="493752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560004" y="4236720"/>
            <a:ext cx="2743200" cy="3429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60" b="1" dirty="0">
                <a:solidFill>
                  <a:srgbClr val="37A7E7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Accessibility</a:t>
            </a:r>
            <a:endParaRPr lang="en-US" sz="2160" dirty="0"/>
          </a:p>
        </p:txBody>
      </p:sp>
      <p:sp>
        <p:nvSpPr>
          <p:cNvPr id="13" name="Text 7"/>
          <p:cNvSpPr/>
          <p:nvPr/>
        </p:nvSpPr>
        <p:spPr>
          <a:xfrm>
            <a:off x="9560004" y="4727734"/>
            <a:ext cx="3749040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Cloud-based tool ensures design files are easily accessible from anywhere.</a:t>
            </a:r>
            <a:endParaRPr lang="en-US" sz="1944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1321356" y="1477447"/>
            <a:ext cx="11636693" cy="6858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20" b="1" dirty="0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UI Screens: Splash Welcome and on-boarding</a:t>
            </a:r>
            <a:endParaRPr lang="en-US" sz="4320" dirty="0"/>
          </a:p>
        </p:txBody>
      </p:sp>
      <p:sp>
        <p:nvSpPr>
          <p:cNvPr id="5" name="Shape 2"/>
          <p:cNvSpPr/>
          <p:nvPr/>
        </p:nvSpPr>
        <p:spPr>
          <a:xfrm>
            <a:off x="1321356" y="2656999"/>
            <a:ext cx="11987689" cy="4095155"/>
          </a:xfrm>
          <a:prstGeom prst="roundRect">
            <a:avLst>
              <a:gd name="adj" fmla="val 10852"/>
            </a:avLst>
          </a:prstGeom>
          <a:solidFill>
            <a:srgbClr val="0A081B"/>
          </a:solidFill>
          <a:ln w="60960">
            <a:solidFill>
              <a:srgbClr val="302E41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6656" y="2873693"/>
            <a:ext cx="1426369" cy="3089791"/>
          </a:xfrm>
          <a:prstGeom prst="rect">
            <a:avLst/>
          </a:prstGeom>
        </p:spPr>
      </p:pic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1563" y="2873693"/>
            <a:ext cx="1438632" cy="3113961"/>
          </a:xfrm>
          <a:prstGeom prst="rect">
            <a:avLst/>
          </a:prstGeom>
        </p:spPr>
      </p:pic>
      <p:pic>
        <p:nvPicPr>
          <p:cNvPr id="8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9503" y="2873693"/>
            <a:ext cx="1426369" cy="3095268"/>
          </a:xfrm>
          <a:prstGeom prst="rect">
            <a:avLst/>
          </a:prstGeom>
        </p:spPr>
      </p:pic>
      <p:pic>
        <p:nvPicPr>
          <p:cNvPr id="9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27638" y="2873693"/>
            <a:ext cx="1438632" cy="3111341"/>
          </a:xfrm>
          <a:prstGeom prst="rect">
            <a:avLst/>
          </a:prstGeom>
        </p:spPr>
      </p:pic>
      <p:sp>
        <p:nvSpPr>
          <p:cNvPr id="10" name="Text 3"/>
          <p:cNvSpPr/>
          <p:nvPr/>
        </p:nvSpPr>
        <p:spPr>
          <a:xfrm>
            <a:off x="8727638" y="6133148"/>
            <a:ext cx="1978581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110"/>
              </a:lnSpc>
              <a:buNone/>
            </a:pPr>
            <a:endParaRPr lang="en-US" sz="1944" dirty="0"/>
          </a:p>
        </p:txBody>
      </p:sp>
      <p:pic>
        <p:nvPicPr>
          <p:cNvPr id="11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07472" y="2873693"/>
            <a:ext cx="1438632" cy="3118604"/>
          </a:xfrm>
          <a:prstGeom prst="rect">
            <a:avLst/>
          </a:prstGeom>
        </p:spPr>
      </p:pic>
      <p:sp>
        <p:nvSpPr>
          <p:cNvPr id="12" name="Text 4"/>
          <p:cNvSpPr/>
          <p:nvPr/>
        </p:nvSpPr>
        <p:spPr>
          <a:xfrm>
            <a:off x="11207472" y="6140410"/>
            <a:ext cx="1793796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110"/>
              </a:lnSpc>
              <a:buNone/>
            </a:pPr>
            <a:endParaRPr lang="en-US" sz="1944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1596628" y="647700"/>
            <a:ext cx="5234345" cy="65424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152"/>
              </a:lnSpc>
              <a:buNone/>
            </a:pPr>
            <a:r>
              <a:rPr lang="en-US" sz="4122" b="1" dirty="0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UI Screens: User 1/3</a:t>
            </a:r>
            <a:endParaRPr lang="en-US" sz="4122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6530" y="1772960"/>
            <a:ext cx="11097101" cy="5167193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596628" y="7205067"/>
            <a:ext cx="11437025" cy="37671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968"/>
              </a:lnSpc>
              <a:buNone/>
            </a:pPr>
            <a:endParaRPr lang="en-US" sz="1855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1596628" y="647700"/>
            <a:ext cx="5234345" cy="65424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152"/>
              </a:lnSpc>
              <a:buNone/>
            </a:pPr>
            <a:r>
              <a:rPr lang="en-US" sz="4122" b="1" dirty="0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UI Screens: User 2/3</a:t>
            </a:r>
            <a:endParaRPr lang="en-US" sz="4122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6491" y="1772960"/>
            <a:ext cx="7917299" cy="5167193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596628" y="7205067"/>
            <a:ext cx="11437025" cy="37671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968"/>
              </a:lnSpc>
              <a:buNone/>
            </a:pPr>
            <a:endParaRPr lang="en-US" sz="1855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1596628" y="647700"/>
            <a:ext cx="5234345" cy="65424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152"/>
              </a:lnSpc>
              <a:buNone/>
            </a:pPr>
            <a:r>
              <a:rPr lang="en-US" sz="4122" b="1" dirty="0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UI Screens: User 3/3</a:t>
            </a:r>
            <a:endParaRPr lang="en-US" sz="4122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5695" y="1772960"/>
            <a:ext cx="7318891" cy="5167193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596628" y="7205067"/>
            <a:ext cx="11437025" cy="37671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968"/>
              </a:lnSpc>
              <a:buNone/>
            </a:pPr>
            <a:endParaRPr lang="en-US" sz="1855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1596628" y="647700"/>
            <a:ext cx="6910983" cy="65424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152"/>
              </a:lnSpc>
              <a:buNone/>
            </a:pPr>
            <a:r>
              <a:rPr lang="en-US" sz="4122" b="1" dirty="0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UI Screens: Respondents 1/2</a:t>
            </a:r>
            <a:endParaRPr lang="en-US" sz="4122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5695" y="1772960"/>
            <a:ext cx="7318891" cy="5167193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596628" y="7205067"/>
            <a:ext cx="11437025" cy="37671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968"/>
              </a:lnSpc>
              <a:buNone/>
            </a:pPr>
            <a:endParaRPr lang="en-US" sz="1855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1596628" y="647700"/>
            <a:ext cx="6975634" cy="65424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152"/>
              </a:lnSpc>
              <a:buNone/>
            </a:pPr>
            <a:r>
              <a:rPr lang="en-US" sz="4122" b="1" dirty="0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UI Screens: Respondents 2/2</a:t>
            </a:r>
            <a:endParaRPr lang="en-US" sz="4122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9388" y="1772960"/>
            <a:ext cx="7271504" cy="5167193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596628" y="7205067"/>
            <a:ext cx="11437025" cy="37671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968"/>
              </a:lnSpc>
              <a:buNone/>
            </a:pPr>
            <a:endParaRPr lang="en-US" sz="1855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1596628" y="647700"/>
            <a:ext cx="6431042" cy="65424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152"/>
              </a:lnSpc>
              <a:buNone/>
            </a:pPr>
            <a:r>
              <a:rPr lang="en-US" sz="4122" b="1" dirty="0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UI Screens: Authorities 1/4</a:t>
            </a:r>
            <a:endParaRPr lang="en-US" sz="4122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3755" y="1772960"/>
            <a:ext cx="9782651" cy="5167193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596628" y="7205067"/>
            <a:ext cx="11437025" cy="37671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968"/>
              </a:lnSpc>
              <a:buNone/>
            </a:pPr>
            <a:endParaRPr lang="en-US" sz="1855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1596628" y="647700"/>
            <a:ext cx="6495693" cy="65424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152"/>
              </a:lnSpc>
              <a:buNone/>
            </a:pPr>
            <a:r>
              <a:rPr lang="en-US" sz="4122" b="1" dirty="0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UI Screens: Authorities 2/4</a:t>
            </a:r>
            <a:endParaRPr lang="en-US" sz="4122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2686" y="1772960"/>
            <a:ext cx="9744908" cy="5167193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596628" y="7205067"/>
            <a:ext cx="11437025" cy="37671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968"/>
              </a:lnSpc>
              <a:buNone/>
            </a:pPr>
            <a:endParaRPr lang="en-US" sz="1855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1596628" y="647700"/>
            <a:ext cx="6511171" cy="65424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152"/>
              </a:lnSpc>
              <a:buNone/>
            </a:pPr>
            <a:r>
              <a:rPr lang="en-US" sz="4122" b="1" dirty="0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UI Screens: Authorities 3/4</a:t>
            </a:r>
            <a:endParaRPr lang="en-US" sz="4122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8313" y="1772960"/>
            <a:ext cx="7333655" cy="5167193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596628" y="7205067"/>
            <a:ext cx="11437025" cy="37671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968"/>
              </a:lnSpc>
              <a:buNone/>
            </a:pPr>
            <a:endParaRPr lang="en-US" sz="1855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7600" y="647105"/>
            <a:ext cx="5064323" cy="63305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4985"/>
              </a:lnSpc>
              <a:buNone/>
            </a:pPr>
            <a:r>
              <a:rPr lang="en-US" sz="3988" b="1" dirty="0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Current Problems</a:t>
            </a:r>
            <a:endParaRPr lang="en-US" sz="3988" dirty="0"/>
          </a:p>
        </p:txBody>
      </p:sp>
      <p:sp>
        <p:nvSpPr>
          <p:cNvPr id="6" name="Shape 2"/>
          <p:cNvSpPr/>
          <p:nvPr/>
        </p:nvSpPr>
        <p:spPr>
          <a:xfrm>
            <a:off x="797600" y="1621988"/>
            <a:ext cx="7548801" cy="1319213"/>
          </a:xfrm>
          <a:prstGeom prst="roundRect">
            <a:avLst>
              <a:gd name="adj" fmla="val 31095"/>
            </a:avLst>
          </a:prstGeom>
          <a:solidFill>
            <a:srgbClr val="0A081B"/>
          </a:solidFill>
          <a:ln w="22860">
            <a:solidFill>
              <a:srgbClr val="E0E4E6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1048345" y="1872734"/>
            <a:ext cx="2532102" cy="3164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492"/>
              </a:lnSpc>
              <a:buNone/>
            </a:pPr>
            <a:r>
              <a:rPr lang="en-US" sz="1994" b="1" dirty="0">
                <a:solidFill>
                  <a:srgbClr val="16FFBB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Manual Systems</a:t>
            </a:r>
            <a:endParaRPr lang="en-US" sz="1994" dirty="0"/>
          </a:p>
        </p:txBody>
      </p:sp>
      <p:sp>
        <p:nvSpPr>
          <p:cNvPr id="8" name="Text 4"/>
          <p:cNvSpPr/>
          <p:nvPr/>
        </p:nvSpPr>
        <p:spPr>
          <a:xfrm>
            <a:off x="1048345" y="2325886"/>
            <a:ext cx="7047309" cy="36456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871"/>
              </a:lnSpc>
              <a:buNone/>
            </a:pPr>
            <a:r>
              <a:rPr lang="en-US" sz="1794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Inefficient paper-based processes slow response times.</a:t>
            </a:r>
            <a:endParaRPr lang="en-US" sz="1794" dirty="0"/>
          </a:p>
        </p:txBody>
      </p:sp>
      <p:sp>
        <p:nvSpPr>
          <p:cNvPr id="9" name="Shape 5"/>
          <p:cNvSpPr/>
          <p:nvPr/>
        </p:nvSpPr>
        <p:spPr>
          <a:xfrm>
            <a:off x="797600" y="3169087"/>
            <a:ext cx="7548801" cy="1319213"/>
          </a:xfrm>
          <a:prstGeom prst="roundRect">
            <a:avLst>
              <a:gd name="adj" fmla="val 31095"/>
            </a:avLst>
          </a:prstGeom>
          <a:solidFill>
            <a:srgbClr val="0A081B"/>
          </a:solidFill>
          <a:ln w="22860">
            <a:solidFill>
              <a:srgbClr val="E0E4E6"/>
            </a:solidFill>
            <a:prstDash val="solid"/>
          </a:ln>
        </p:spPr>
      </p:sp>
      <p:sp>
        <p:nvSpPr>
          <p:cNvPr id="10" name="Text 6"/>
          <p:cNvSpPr/>
          <p:nvPr/>
        </p:nvSpPr>
        <p:spPr>
          <a:xfrm>
            <a:off x="1048345" y="3419832"/>
            <a:ext cx="2606873" cy="3164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492"/>
              </a:lnSpc>
              <a:buNone/>
            </a:pPr>
            <a:r>
              <a:rPr lang="en-US" sz="1994" b="1" dirty="0">
                <a:solidFill>
                  <a:srgbClr val="29DDDA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Lack of Real-Time Info</a:t>
            </a:r>
            <a:endParaRPr lang="en-US" sz="1994" dirty="0"/>
          </a:p>
        </p:txBody>
      </p:sp>
      <p:sp>
        <p:nvSpPr>
          <p:cNvPr id="11" name="Text 7"/>
          <p:cNvSpPr/>
          <p:nvPr/>
        </p:nvSpPr>
        <p:spPr>
          <a:xfrm>
            <a:off x="1048345" y="3872984"/>
            <a:ext cx="7047309" cy="36456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871"/>
              </a:lnSpc>
              <a:buNone/>
            </a:pPr>
            <a:r>
              <a:rPr lang="en-US" sz="1794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Delayed updates hinder effective decision-making.</a:t>
            </a:r>
            <a:endParaRPr lang="en-US" sz="1794" dirty="0"/>
          </a:p>
        </p:txBody>
      </p:sp>
      <p:sp>
        <p:nvSpPr>
          <p:cNvPr id="12" name="Shape 8"/>
          <p:cNvSpPr/>
          <p:nvPr/>
        </p:nvSpPr>
        <p:spPr>
          <a:xfrm>
            <a:off x="797600" y="4716185"/>
            <a:ext cx="7548801" cy="1319213"/>
          </a:xfrm>
          <a:prstGeom prst="roundRect">
            <a:avLst>
              <a:gd name="adj" fmla="val 31095"/>
            </a:avLst>
          </a:prstGeom>
          <a:solidFill>
            <a:srgbClr val="0A081B"/>
          </a:solidFill>
          <a:ln w="22860">
            <a:solidFill>
              <a:srgbClr val="E0E4E6"/>
            </a:solidFill>
            <a:prstDash val="solid"/>
          </a:ln>
        </p:spPr>
      </p:sp>
      <p:sp>
        <p:nvSpPr>
          <p:cNvPr id="13" name="Text 9"/>
          <p:cNvSpPr/>
          <p:nvPr/>
        </p:nvSpPr>
        <p:spPr>
          <a:xfrm>
            <a:off x="1048345" y="4966930"/>
            <a:ext cx="2532102" cy="3164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492"/>
              </a:lnSpc>
              <a:buNone/>
            </a:pPr>
            <a:r>
              <a:rPr lang="en-US" sz="1994" b="1" dirty="0">
                <a:solidFill>
                  <a:srgbClr val="37A7E7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Limited Accessibility</a:t>
            </a:r>
            <a:endParaRPr lang="en-US" sz="1994" dirty="0"/>
          </a:p>
        </p:txBody>
      </p:sp>
      <p:sp>
        <p:nvSpPr>
          <p:cNvPr id="14" name="Text 10"/>
          <p:cNvSpPr/>
          <p:nvPr/>
        </p:nvSpPr>
        <p:spPr>
          <a:xfrm>
            <a:off x="1048345" y="5420082"/>
            <a:ext cx="7047309" cy="36456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871"/>
              </a:lnSpc>
              <a:buNone/>
            </a:pPr>
            <a:r>
              <a:rPr lang="en-US" sz="1794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Information not readily available to all stakeholders.</a:t>
            </a:r>
            <a:endParaRPr lang="en-US" sz="1794" dirty="0"/>
          </a:p>
        </p:txBody>
      </p:sp>
      <p:sp>
        <p:nvSpPr>
          <p:cNvPr id="15" name="Shape 11"/>
          <p:cNvSpPr/>
          <p:nvPr/>
        </p:nvSpPr>
        <p:spPr>
          <a:xfrm>
            <a:off x="797600" y="6263283"/>
            <a:ext cx="7548801" cy="1319213"/>
          </a:xfrm>
          <a:prstGeom prst="roundRect">
            <a:avLst>
              <a:gd name="adj" fmla="val 31095"/>
            </a:avLst>
          </a:prstGeom>
          <a:solidFill>
            <a:srgbClr val="0A081B"/>
          </a:solidFill>
          <a:ln w="22860">
            <a:solidFill>
              <a:srgbClr val="E0E4E6"/>
            </a:solidFill>
            <a:prstDash val="solid"/>
          </a:ln>
        </p:spPr>
      </p:sp>
      <p:sp>
        <p:nvSpPr>
          <p:cNvPr id="16" name="Text 12"/>
          <p:cNvSpPr/>
          <p:nvPr/>
        </p:nvSpPr>
        <p:spPr>
          <a:xfrm>
            <a:off x="1048345" y="6514028"/>
            <a:ext cx="3401854" cy="3164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492"/>
              </a:lnSpc>
              <a:buNone/>
            </a:pPr>
            <a:r>
              <a:rPr lang="en-US" sz="1994" b="1" dirty="0">
                <a:solidFill>
                  <a:srgbClr val="5372D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Fragmented Communication</a:t>
            </a:r>
            <a:endParaRPr lang="en-US" sz="1994" dirty="0"/>
          </a:p>
        </p:txBody>
      </p:sp>
      <p:sp>
        <p:nvSpPr>
          <p:cNvPr id="17" name="Text 13"/>
          <p:cNvSpPr/>
          <p:nvPr/>
        </p:nvSpPr>
        <p:spPr>
          <a:xfrm>
            <a:off x="1048345" y="6967180"/>
            <a:ext cx="7047309" cy="36456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871"/>
              </a:lnSpc>
              <a:buNone/>
            </a:pPr>
            <a:r>
              <a:rPr lang="en-US" sz="1794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Uncoordinated channels lead to miscommunication.</a:t>
            </a:r>
            <a:endParaRPr lang="en-US" sz="1794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1596628" y="647700"/>
            <a:ext cx="6500455" cy="65424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152"/>
              </a:lnSpc>
              <a:buNone/>
            </a:pPr>
            <a:r>
              <a:rPr lang="en-US" sz="4122" b="1" dirty="0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UI Screens: Authorities 4/4</a:t>
            </a:r>
            <a:endParaRPr lang="en-US" sz="4122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8074" y="1772960"/>
            <a:ext cx="7354133" cy="5167193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596628" y="7205067"/>
            <a:ext cx="11437025" cy="37671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968"/>
              </a:lnSpc>
              <a:buNone/>
            </a:pPr>
            <a:endParaRPr lang="en-US" sz="1855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32219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86400" cy="8232219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39364" y="670203"/>
            <a:ext cx="6988373" cy="67698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331"/>
              </a:lnSpc>
              <a:buNone/>
            </a:pPr>
            <a:r>
              <a:rPr lang="en-US" sz="4265" b="1" dirty="0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UI Implementation Strategy</a:t>
            </a:r>
            <a:endParaRPr lang="en-US" sz="4265" dirty="0"/>
          </a:p>
        </p:txBody>
      </p:sp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9364" y="1712714"/>
            <a:ext cx="1218605" cy="1949768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7923490" y="1956435"/>
            <a:ext cx="2708077" cy="33849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665"/>
              </a:lnSpc>
              <a:buNone/>
            </a:pPr>
            <a:r>
              <a:rPr lang="en-US" sz="2132" b="1" dirty="0">
                <a:solidFill>
                  <a:srgbClr val="16FFBB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Development</a:t>
            </a:r>
            <a:endParaRPr lang="en-US" sz="2132" dirty="0"/>
          </a:p>
        </p:txBody>
      </p:sp>
      <p:sp>
        <p:nvSpPr>
          <p:cNvPr id="8" name="Text 3"/>
          <p:cNvSpPr/>
          <p:nvPr/>
        </p:nvSpPr>
        <p:spPr>
          <a:xfrm>
            <a:off x="7923490" y="2441138"/>
            <a:ext cx="5853946" cy="3899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3071"/>
              </a:lnSpc>
              <a:buNone/>
            </a:pPr>
            <a:r>
              <a:rPr lang="en-US" sz="1919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Using Flutter for cross-platform consistency.</a:t>
            </a:r>
            <a:endParaRPr lang="en-US" sz="1919" dirty="0"/>
          </a:p>
        </p:txBody>
      </p:sp>
      <p:pic>
        <p:nvPicPr>
          <p:cNvPr id="9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9364" y="3662482"/>
            <a:ext cx="1218605" cy="1949768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7923490" y="3906203"/>
            <a:ext cx="2708077" cy="33849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665"/>
              </a:lnSpc>
              <a:buNone/>
            </a:pPr>
            <a:r>
              <a:rPr lang="en-US" sz="2132" b="1" dirty="0">
                <a:solidFill>
                  <a:srgbClr val="29DDDA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Testing</a:t>
            </a:r>
            <a:endParaRPr lang="en-US" sz="2132" dirty="0"/>
          </a:p>
        </p:txBody>
      </p:sp>
      <p:sp>
        <p:nvSpPr>
          <p:cNvPr id="11" name="Text 5"/>
          <p:cNvSpPr/>
          <p:nvPr/>
        </p:nvSpPr>
        <p:spPr>
          <a:xfrm>
            <a:off x="7923490" y="4390906"/>
            <a:ext cx="5853946" cy="3899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3071"/>
              </a:lnSpc>
              <a:buNone/>
            </a:pPr>
            <a:r>
              <a:rPr lang="en-US" sz="1919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Conducting thorough usability and functional testing.</a:t>
            </a:r>
            <a:endParaRPr lang="en-US" sz="1919" dirty="0"/>
          </a:p>
        </p:txBody>
      </p:sp>
      <p:pic>
        <p:nvPicPr>
          <p:cNvPr id="12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9364" y="5612249"/>
            <a:ext cx="1218605" cy="1949768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7923490" y="5855970"/>
            <a:ext cx="2708077" cy="33849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665"/>
              </a:lnSpc>
              <a:buNone/>
            </a:pPr>
            <a:r>
              <a:rPr lang="en-US" sz="2132" b="1" dirty="0">
                <a:solidFill>
                  <a:srgbClr val="37A7E7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Maintenance</a:t>
            </a:r>
            <a:endParaRPr lang="en-US" sz="2132" dirty="0"/>
          </a:p>
        </p:txBody>
      </p:sp>
      <p:sp>
        <p:nvSpPr>
          <p:cNvPr id="14" name="Text 7"/>
          <p:cNvSpPr/>
          <p:nvPr/>
        </p:nvSpPr>
        <p:spPr>
          <a:xfrm>
            <a:off x="7923490" y="6340673"/>
            <a:ext cx="5853946" cy="77985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3071"/>
              </a:lnSpc>
              <a:buNone/>
            </a:pPr>
            <a:r>
              <a:rPr lang="en-US" sz="1919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Regularly updating the app based on feedback and advancements.</a:t>
            </a:r>
            <a:endParaRPr lang="en-US" sz="1919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1321356" y="1132880"/>
            <a:ext cx="7034451" cy="6858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20" b="1" dirty="0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Coding and Version Control</a:t>
            </a:r>
            <a:endParaRPr lang="en-US" sz="4320" dirty="0"/>
          </a:p>
        </p:txBody>
      </p:sp>
      <p:sp>
        <p:nvSpPr>
          <p:cNvPr id="5" name="Shape 2"/>
          <p:cNvSpPr/>
          <p:nvPr/>
        </p:nvSpPr>
        <p:spPr>
          <a:xfrm>
            <a:off x="1321356" y="4704517"/>
            <a:ext cx="11987689" cy="30837"/>
          </a:xfrm>
          <a:prstGeom prst="rect">
            <a:avLst/>
          </a:prstGeom>
          <a:solidFill>
            <a:srgbClr val="302E41"/>
          </a:solidFill>
          <a:ln/>
        </p:spPr>
      </p:sp>
      <p:sp>
        <p:nvSpPr>
          <p:cNvPr id="6" name="Shape 3"/>
          <p:cNvSpPr/>
          <p:nvPr/>
        </p:nvSpPr>
        <p:spPr>
          <a:xfrm>
            <a:off x="4241066" y="3840540"/>
            <a:ext cx="30837" cy="864037"/>
          </a:xfrm>
          <a:prstGeom prst="rect">
            <a:avLst/>
          </a:prstGeom>
          <a:solidFill>
            <a:srgbClr val="16FFBB"/>
          </a:solidFill>
          <a:ln/>
        </p:spPr>
      </p:sp>
      <p:sp>
        <p:nvSpPr>
          <p:cNvPr id="7" name="Shape 4"/>
          <p:cNvSpPr/>
          <p:nvPr/>
        </p:nvSpPr>
        <p:spPr>
          <a:xfrm>
            <a:off x="3978831" y="4426803"/>
            <a:ext cx="555427" cy="555427"/>
          </a:xfrm>
          <a:prstGeom prst="roundRect">
            <a:avLst>
              <a:gd name="adj" fmla="val 80010"/>
            </a:avLst>
          </a:prstGeom>
          <a:solidFill>
            <a:srgbClr val="0A081B"/>
          </a:solidFill>
          <a:ln w="30480">
            <a:solidFill>
              <a:srgbClr val="E0E4E6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185285" y="4539913"/>
            <a:ext cx="142399" cy="32920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592"/>
              </a:lnSpc>
              <a:buNone/>
            </a:pPr>
            <a:r>
              <a:rPr lang="en-US" sz="2592" b="1" dirty="0">
                <a:solidFill>
                  <a:srgbClr val="16FFBB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1</a:t>
            </a:r>
            <a:endParaRPr lang="en-US" sz="2592" dirty="0"/>
          </a:p>
        </p:txBody>
      </p:sp>
      <p:sp>
        <p:nvSpPr>
          <p:cNvPr id="9" name="Text 6"/>
          <p:cNvSpPr/>
          <p:nvPr/>
        </p:nvSpPr>
        <p:spPr>
          <a:xfrm>
            <a:off x="2884884" y="2312432"/>
            <a:ext cx="2743200" cy="3429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2160" b="1" dirty="0">
                <a:solidFill>
                  <a:srgbClr val="16FFBB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GitHub Repository</a:t>
            </a:r>
            <a:endParaRPr lang="en-US" sz="2160" dirty="0"/>
          </a:p>
        </p:txBody>
      </p:sp>
      <p:sp>
        <p:nvSpPr>
          <p:cNvPr id="10" name="Text 7"/>
          <p:cNvSpPr/>
          <p:nvPr/>
        </p:nvSpPr>
        <p:spPr>
          <a:xfrm>
            <a:off x="1568172" y="2803446"/>
            <a:ext cx="5376743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Code uploaded to GitHub for version control and collaboration.</a:t>
            </a:r>
            <a:endParaRPr lang="en-US" sz="1944" dirty="0"/>
          </a:p>
        </p:txBody>
      </p:sp>
      <p:sp>
        <p:nvSpPr>
          <p:cNvPr id="11" name="Shape 8"/>
          <p:cNvSpPr/>
          <p:nvPr/>
        </p:nvSpPr>
        <p:spPr>
          <a:xfrm>
            <a:off x="7299662" y="4704457"/>
            <a:ext cx="30837" cy="864037"/>
          </a:xfrm>
          <a:prstGeom prst="rect">
            <a:avLst/>
          </a:prstGeom>
          <a:solidFill>
            <a:srgbClr val="29DDDA"/>
          </a:solidFill>
          <a:ln/>
        </p:spPr>
      </p:sp>
      <p:sp>
        <p:nvSpPr>
          <p:cNvPr id="12" name="Shape 9"/>
          <p:cNvSpPr/>
          <p:nvPr/>
        </p:nvSpPr>
        <p:spPr>
          <a:xfrm>
            <a:off x="7037427" y="4426803"/>
            <a:ext cx="555427" cy="555427"/>
          </a:xfrm>
          <a:prstGeom prst="roundRect">
            <a:avLst>
              <a:gd name="adj" fmla="val 80010"/>
            </a:avLst>
          </a:prstGeom>
          <a:solidFill>
            <a:srgbClr val="0A081B"/>
          </a:solidFill>
          <a:ln w="30480">
            <a:solidFill>
              <a:srgbClr val="E0E4E6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7223641" y="4539913"/>
            <a:ext cx="182999" cy="32920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592"/>
              </a:lnSpc>
              <a:buNone/>
            </a:pPr>
            <a:r>
              <a:rPr lang="en-US" sz="2592" b="1" dirty="0">
                <a:solidFill>
                  <a:srgbClr val="29DDDA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2</a:t>
            </a:r>
            <a:endParaRPr lang="en-US" sz="2592" dirty="0"/>
          </a:p>
        </p:txBody>
      </p:sp>
      <p:sp>
        <p:nvSpPr>
          <p:cNvPr id="14" name="Text 11"/>
          <p:cNvSpPr/>
          <p:nvPr/>
        </p:nvSpPr>
        <p:spPr>
          <a:xfrm>
            <a:off x="5943481" y="5815489"/>
            <a:ext cx="2743200" cy="3429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2160" b="1" dirty="0">
                <a:solidFill>
                  <a:srgbClr val="29DDDA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Open Source</a:t>
            </a:r>
            <a:endParaRPr lang="en-US" sz="2160" dirty="0"/>
          </a:p>
        </p:txBody>
      </p:sp>
      <p:sp>
        <p:nvSpPr>
          <p:cNvPr id="15" name="Text 12"/>
          <p:cNvSpPr/>
          <p:nvPr/>
        </p:nvSpPr>
        <p:spPr>
          <a:xfrm>
            <a:off x="4626769" y="6306503"/>
            <a:ext cx="5376743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Promotes transparency and community contributions.</a:t>
            </a:r>
            <a:endParaRPr lang="en-US" sz="1944" dirty="0"/>
          </a:p>
        </p:txBody>
      </p:sp>
      <p:sp>
        <p:nvSpPr>
          <p:cNvPr id="16" name="Shape 13"/>
          <p:cNvSpPr/>
          <p:nvPr/>
        </p:nvSpPr>
        <p:spPr>
          <a:xfrm>
            <a:off x="10358378" y="3840540"/>
            <a:ext cx="30837" cy="864037"/>
          </a:xfrm>
          <a:prstGeom prst="rect">
            <a:avLst/>
          </a:prstGeom>
          <a:solidFill>
            <a:srgbClr val="37A7E7"/>
          </a:solidFill>
          <a:ln/>
        </p:spPr>
      </p:sp>
      <p:sp>
        <p:nvSpPr>
          <p:cNvPr id="17" name="Shape 14"/>
          <p:cNvSpPr/>
          <p:nvPr/>
        </p:nvSpPr>
        <p:spPr>
          <a:xfrm>
            <a:off x="10096143" y="4426803"/>
            <a:ext cx="555427" cy="555427"/>
          </a:xfrm>
          <a:prstGeom prst="roundRect">
            <a:avLst>
              <a:gd name="adj" fmla="val 80010"/>
            </a:avLst>
          </a:prstGeom>
          <a:solidFill>
            <a:srgbClr val="0A081B"/>
          </a:solidFill>
          <a:ln w="30480">
            <a:solidFill>
              <a:srgbClr val="E0E4E6"/>
            </a:solidFill>
            <a:prstDash val="solid"/>
          </a:ln>
        </p:spPr>
      </p:sp>
      <p:sp>
        <p:nvSpPr>
          <p:cNvPr id="18" name="Text 15"/>
          <p:cNvSpPr/>
          <p:nvPr/>
        </p:nvSpPr>
        <p:spPr>
          <a:xfrm>
            <a:off x="10277475" y="4539913"/>
            <a:ext cx="192762" cy="32920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592"/>
              </a:lnSpc>
              <a:buNone/>
            </a:pPr>
            <a:r>
              <a:rPr lang="en-US" sz="2592" b="1" dirty="0">
                <a:solidFill>
                  <a:srgbClr val="37A7E7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3</a:t>
            </a:r>
            <a:endParaRPr lang="en-US" sz="2592" dirty="0"/>
          </a:p>
        </p:txBody>
      </p:sp>
      <p:sp>
        <p:nvSpPr>
          <p:cNvPr id="19" name="Text 16"/>
          <p:cNvSpPr/>
          <p:nvPr/>
        </p:nvSpPr>
        <p:spPr>
          <a:xfrm>
            <a:off x="8883134" y="2312432"/>
            <a:ext cx="2981325" cy="3429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2160" b="1" dirty="0">
                <a:solidFill>
                  <a:srgbClr val="37A7E7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Continuous Integration</a:t>
            </a:r>
            <a:endParaRPr lang="en-US" sz="2160" dirty="0"/>
          </a:p>
        </p:txBody>
      </p:sp>
      <p:sp>
        <p:nvSpPr>
          <p:cNvPr id="20" name="Text 17"/>
          <p:cNvSpPr/>
          <p:nvPr/>
        </p:nvSpPr>
        <p:spPr>
          <a:xfrm>
            <a:off x="7685365" y="2803446"/>
            <a:ext cx="5376863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Ensures code quality and facilitates frequent updates.</a:t>
            </a:r>
            <a:endParaRPr lang="en-US" sz="1944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1321356" y="1763435"/>
            <a:ext cx="10099477" cy="6858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20" b="1" dirty="0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Database Design: Conceptual phase 1/2</a:t>
            </a:r>
            <a:endParaRPr lang="en-US" sz="4320" dirty="0"/>
          </a:p>
        </p:txBody>
      </p:sp>
      <p:sp>
        <p:nvSpPr>
          <p:cNvPr id="5" name="Shape 2"/>
          <p:cNvSpPr/>
          <p:nvPr/>
        </p:nvSpPr>
        <p:spPr>
          <a:xfrm>
            <a:off x="1321356" y="2942987"/>
            <a:ext cx="5870496" cy="1835706"/>
          </a:xfrm>
          <a:prstGeom prst="roundRect">
            <a:avLst>
              <a:gd name="adj" fmla="val 24209"/>
            </a:avLst>
          </a:prstGeom>
          <a:solidFill>
            <a:srgbClr val="0A081B"/>
          </a:solidFill>
          <a:ln w="30480">
            <a:solidFill>
              <a:srgbClr val="E0E4E6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1598652" y="3220283"/>
            <a:ext cx="2743200" cy="3429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60" b="1" dirty="0">
                <a:solidFill>
                  <a:srgbClr val="16FFBB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Users</a:t>
            </a:r>
            <a:endParaRPr lang="en-US" sz="2160" dirty="0"/>
          </a:p>
        </p:txBody>
      </p:sp>
      <p:sp>
        <p:nvSpPr>
          <p:cNvPr id="7" name="Text 4"/>
          <p:cNvSpPr/>
          <p:nvPr/>
        </p:nvSpPr>
        <p:spPr>
          <a:xfrm>
            <a:off x="1598652" y="3711297"/>
            <a:ext cx="5315903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Individuals using the system, including the general public and disaster victims.</a:t>
            </a:r>
            <a:endParaRPr lang="en-US" sz="1944" dirty="0"/>
          </a:p>
        </p:txBody>
      </p:sp>
      <p:sp>
        <p:nvSpPr>
          <p:cNvPr id="8" name="Shape 5"/>
          <p:cNvSpPr/>
          <p:nvPr/>
        </p:nvSpPr>
        <p:spPr>
          <a:xfrm>
            <a:off x="7438668" y="2942987"/>
            <a:ext cx="5870496" cy="1835706"/>
          </a:xfrm>
          <a:prstGeom prst="roundRect">
            <a:avLst>
              <a:gd name="adj" fmla="val 24209"/>
            </a:avLst>
          </a:prstGeom>
          <a:solidFill>
            <a:srgbClr val="0A081B"/>
          </a:solidFill>
          <a:ln w="30480">
            <a:solidFill>
              <a:srgbClr val="E0E4E6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7715964" y="3220283"/>
            <a:ext cx="2743200" cy="3429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60" b="1" dirty="0">
                <a:solidFill>
                  <a:srgbClr val="29DDDA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Authority</a:t>
            </a:r>
            <a:endParaRPr lang="en-US" sz="2160" dirty="0"/>
          </a:p>
        </p:txBody>
      </p:sp>
      <p:sp>
        <p:nvSpPr>
          <p:cNvPr id="10" name="Text 7"/>
          <p:cNvSpPr/>
          <p:nvPr/>
        </p:nvSpPr>
        <p:spPr>
          <a:xfrm>
            <a:off x="7715964" y="3711297"/>
            <a:ext cx="5315903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Government and agency officials responsible for disaster response.</a:t>
            </a:r>
            <a:endParaRPr lang="en-US" sz="1944" dirty="0"/>
          </a:p>
        </p:txBody>
      </p:sp>
      <p:sp>
        <p:nvSpPr>
          <p:cNvPr id="11" name="Shape 8"/>
          <p:cNvSpPr/>
          <p:nvPr/>
        </p:nvSpPr>
        <p:spPr>
          <a:xfrm>
            <a:off x="1321356" y="5025509"/>
            <a:ext cx="5870496" cy="1440656"/>
          </a:xfrm>
          <a:prstGeom prst="roundRect">
            <a:avLst>
              <a:gd name="adj" fmla="val 30847"/>
            </a:avLst>
          </a:prstGeom>
          <a:solidFill>
            <a:srgbClr val="0A081B"/>
          </a:solidFill>
          <a:ln w="30480">
            <a:solidFill>
              <a:srgbClr val="E0E4E6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1598652" y="5302806"/>
            <a:ext cx="2743200" cy="3429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60" b="1" dirty="0">
                <a:solidFill>
                  <a:srgbClr val="37A7E7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Respondents</a:t>
            </a:r>
            <a:endParaRPr lang="en-US" sz="2160" dirty="0"/>
          </a:p>
        </p:txBody>
      </p:sp>
      <p:sp>
        <p:nvSpPr>
          <p:cNvPr id="13" name="Text 10"/>
          <p:cNvSpPr/>
          <p:nvPr/>
        </p:nvSpPr>
        <p:spPr>
          <a:xfrm>
            <a:off x="1598652" y="5793819"/>
            <a:ext cx="5315903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First responders and emergency services.</a:t>
            </a:r>
            <a:endParaRPr lang="en-US" sz="1944" dirty="0"/>
          </a:p>
        </p:txBody>
      </p:sp>
      <p:sp>
        <p:nvSpPr>
          <p:cNvPr id="14" name="Shape 11"/>
          <p:cNvSpPr/>
          <p:nvPr/>
        </p:nvSpPr>
        <p:spPr>
          <a:xfrm>
            <a:off x="7438668" y="5025509"/>
            <a:ext cx="5870496" cy="1440656"/>
          </a:xfrm>
          <a:prstGeom prst="roundRect">
            <a:avLst>
              <a:gd name="adj" fmla="val 30847"/>
            </a:avLst>
          </a:prstGeom>
          <a:solidFill>
            <a:srgbClr val="0A081B"/>
          </a:solidFill>
          <a:ln w="30480">
            <a:solidFill>
              <a:srgbClr val="E0E4E6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7715964" y="5302806"/>
            <a:ext cx="2743200" cy="3429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60" b="1" dirty="0">
                <a:solidFill>
                  <a:srgbClr val="5372D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Emergency</a:t>
            </a:r>
            <a:endParaRPr lang="en-US" sz="2160" dirty="0"/>
          </a:p>
        </p:txBody>
      </p:sp>
      <p:sp>
        <p:nvSpPr>
          <p:cNvPr id="16" name="Text 13"/>
          <p:cNvSpPr/>
          <p:nvPr/>
        </p:nvSpPr>
        <p:spPr>
          <a:xfrm>
            <a:off x="7715964" y="5793819"/>
            <a:ext cx="5315903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Types and details of emergencies.</a:t>
            </a:r>
            <a:endParaRPr lang="en-US" sz="1944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1596628" y="647700"/>
            <a:ext cx="9699427" cy="65424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152"/>
              </a:lnSpc>
              <a:buNone/>
            </a:pPr>
            <a:r>
              <a:rPr lang="en-US" sz="4122" b="1" dirty="0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Database Design: Conceptual phase 2/2</a:t>
            </a:r>
            <a:endParaRPr lang="en-US" sz="4122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9433" y="1772960"/>
            <a:ext cx="6551414" cy="5167193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596628" y="7205067"/>
            <a:ext cx="11437025" cy="37671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968"/>
              </a:lnSpc>
              <a:buNone/>
            </a:pPr>
            <a:endParaRPr lang="en-US" sz="1855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1321356" y="2409587"/>
            <a:ext cx="8979337" cy="6858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20" b="1" dirty="0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Database Design: Logical Phase 1/2</a:t>
            </a:r>
            <a:endParaRPr lang="en-US" sz="4320" dirty="0"/>
          </a:p>
        </p:txBody>
      </p:sp>
      <p:sp>
        <p:nvSpPr>
          <p:cNvPr id="5" name="Shape 2"/>
          <p:cNvSpPr/>
          <p:nvPr/>
        </p:nvSpPr>
        <p:spPr>
          <a:xfrm>
            <a:off x="1321356" y="3589139"/>
            <a:ext cx="3831312" cy="2230755"/>
          </a:xfrm>
          <a:prstGeom prst="roundRect">
            <a:avLst>
              <a:gd name="adj" fmla="val 19921"/>
            </a:avLst>
          </a:prstGeom>
          <a:solidFill>
            <a:srgbClr val="0A081B"/>
          </a:solidFill>
          <a:ln w="30480">
            <a:solidFill>
              <a:srgbClr val="E0E4E6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1598652" y="3866436"/>
            <a:ext cx="2743200" cy="3429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60" b="1" dirty="0">
                <a:solidFill>
                  <a:srgbClr val="16FFBB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Schema Definition</a:t>
            </a:r>
            <a:endParaRPr lang="en-US" sz="2160" dirty="0"/>
          </a:p>
        </p:txBody>
      </p:sp>
      <p:sp>
        <p:nvSpPr>
          <p:cNvPr id="7" name="Text 4"/>
          <p:cNvSpPr/>
          <p:nvPr/>
        </p:nvSpPr>
        <p:spPr>
          <a:xfrm>
            <a:off x="1598652" y="4357449"/>
            <a:ext cx="3276719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Created tables reflecting system entities like Users, Authorities, and Emergencies.</a:t>
            </a:r>
            <a:endParaRPr lang="en-US" sz="1944" dirty="0"/>
          </a:p>
        </p:txBody>
      </p:sp>
      <p:sp>
        <p:nvSpPr>
          <p:cNvPr id="8" name="Shape 5"/>
          <p:cNvSpPr/>
          <p:nvPr/>
        </p:nvSpPr>
        <p:spPr>
          <a:xfrm>
            <a:off x="5399484" y="3589139"/>
            <a:ext cx="3831312" cy="2230755"/>
          </a:xfrm>
          <a:prstGeom prst="roundRect">
            <a:avLst>
              <a:gd name="adj" fmla="val 19921"/>
            </a:avLst>
          </a:prstGeom>
          <a:solidFill>
            <a:srgbClr val="0A081B"/>
          </a:solidFill>
          <a:ln w="30480">
            <a:solidFill>
              <a:srgbClr val="E0E4E6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5676781" y="3866436"/>
            <a:ext cx="2743200" cy="3429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60" b="1" dirty="0">
                <a:solidFill>
                  <a:srgbClr val="29DDDA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Attribute Definition</a:t>
            </a:r>
            <a:endParaRPr lang="en-US" sz="2160" dirty="0"/>
          </a:p>
        </p:txBody>
      </p:sp>
      <p:sp>
        <p:nvSpPr>
          <p:cNvPr id="10" name="Text 7"/>
          <p:cNvSpPr/>
          <p:nvPr/>
        </p:nvSpPr>
        <p:spPr>
          <a:xfrm>
            <a:off x="5676781" y="4357449"/>
            <a:ext cx="3276719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Defined attributes such as ID Number, Name, and Location.</a:t>
            </a:r>
            <a:endParaRPr lang="en-US" sz="1944" dirty="0"/>
          </a:p>
        </p:txBody>
      </p:sp>
      <p:sp>
        <p:nvSpPr>
          <p:cNvPr id="11" name="Shape 8"/>
          <p:cNvSpPr/>
          <p:nvPr/>
        </p:nvSpPr>
        <p:spPr>
          <a:xfrm>
            <a:off x="9477613" y="3589139"/>
            <a:ext cx="3831312" cy="2230755"/>
          </a:xfrm>
          <a:prstGeom prst="roundRect">
            <a:avLst>
              <a:gd name="adj" fmla="val 19921"/>
            </a:avLst>
          </a:prstGeom>
          <a:solidFill>
            <a:srgbClr val="0A081B"/>
          </a:solidFill>
          <a:ln w="30480">
            <a:solidFill>
              <a:srgbClr val="E0E4E6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9754910" y="3866436"/>
            <a:ext cx="2743200" cy="3429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60" b="1" dirty="0">
                <a:solidFill>
                  <a:srgbClr val="37A7E7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Key Establishment</a:t>
            </a:r>
            <a:endParaRPr lang="en-US" sz="2160" dirty="0"/>
          </a:p>
        </p:txBody>
      </p:sp>
      <p:sp>
        <p:nvSpPr>
          <p:cNvPr id="13" name="Text 10"/>
          <p:cNvSpPr/>
          <p:nvPr/>
        </p:nvSpPr>
        <p:spPr>
          <a:xfrm>
            <a:off x="9754910" y="4357449"/>
            <a:ext cx="3276719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Established Primary and Foreign Keys for referential integrity.</a:t>
            </a:r>
            <a:endParaRPr lang="en-US" sz="1944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1596628" y="647700"/>
            <a:ext cx="8630841" cy="65424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152"/>
              </a:lnSpc>
              <a:buNone/>
            </a:pPr>
            <a:r>
              <a:rPr lang="en-US" sz="4122" b="1" dirty="0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Database Design: Logical Phase 2/2</a:t>
            </a:r>
            <a:endParaRPr lang="en-US" sz="4122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7082" y="1772960"/>
            <a:ext cx="4175998" cy="5167193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596628" y="7205067"/>
            <a:ext cx="11437025" cy="37671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968"/>
              </a:lnSpc>
              <a:buNone/>
            </a:pPr>
            <a:endParaRPr lang="en-US" sz="1855"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1321356" y="2409587"/>
            <a:ext cx="8437840" cy="6858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20" b="1" dirty="0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Database Design: Physical Phase</a:t>
            </a:r>
            <a:endParaRPr lang="en-US" sz="4320" dirty="0"/>
          </a:p>
        </p:txBody>
      </p:sp>
      <p:sp>
        <p:nvSpPr>
          <p:cNvPr id="5" name="Shape 2"/>
          <p:cNvSpPr/>
          <p:nvPr/>
        </p:nvSpPr>
        <p:spPr>
          <a:xfrm>
            <a:off x="1321356" y="3589139"/>
            <a:ext cx="3831312" cy="2230755"/>
          </a:xfrm>
          <a:prstGeom prst="roundRect">
            <a:avLst>
              <a:gd name="adj" fmla="val 19921"/>
            </a:avLst>
          </a:prstGeom>
          <a:solidFill>
            <a:srgbClr val="0A081B"/>
          </a:solidFill>
          <a:ln w="30480">
            <a:solidFill>
              <a:srgbClr val="E0E4E6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1598652" y="3866436"/>
            <a:ext cx="2743200" cy="3429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60" b="1" dirty="0">
                <a:solidFill>
                  <a:srgbClr val="16FFBB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DBMS Selection</a:t>
            </a:r>
            <a:endParaRPr lang="en-US" sz="2160" dirty="0"/>
          </a:p>
        </p:txBody>
      </p:sp>
      <p:sp>
        <p:nvSpPr>
          <p:cNvPr id="7" name="Text 4"/>
          <p:cNvSpPr/>
          <p:nvPr/>
        </p:nvSpPr>
        <p:spPr>
          <a:xfrm>
            <a:off x="1598652" y="4357449"/>
            <a:ext cx="3276719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Chose MySQL Workbench for robustness and scalability.</a:t>
            </a:r>
            <a:endParaRPr lang="en-US" sz="1944" dirty="0"/>
          </a:p>
        </p:txBody>
      </p:sp>
      <p:sp>
        <p:nvSpPr>
          <p:cNvPr id="8" name="Shape 5"/>
          <p:cNvSpPr/>
          <p:nvPr/>
        </p:nvSpPr>
        <p:spPr>
          <a:xfrm>
            <a:off x="5399484" y="3589139"/>
            <a:ext cx="3831312" cy="2230755"/>
          </a:xfrm>
          <a:prstGeom prst="roundRect">
            <a:avLst>
              <a:gd name="adj" fmla="val 19921"/>
            </a:avLst>
          </a:prstGeom>
          <a:solidFill>
            <a:srgbClr val="0A081B"/>
          </a:solidFill>
          <a:ln w="30480">
            <a:solidFill>
              <a:srgbClr val="E0E4E6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5676781" y="3866436"/>
            <a:ext cx="2743200" cy="3429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60" b="1" dirty="0">
                <a:solidFill>
                  <a:srgbClr val="29DDDA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Indexing</a:t>
            </a:r>
            <a:endParaRPr lang="en-US" sz="2160" dirty="0"/>
          </a:p>
        </p:txBody>
      </p:sp>
      <p:sp>
        <p:nvSpPr>
          <p:cNvPr id="10" name="Text 7"/>
          <p:cNvSpPr/>
          <p:nvPr/>
        </p:nvSpPr>
        <p:spPr>
          <a:xfrm>
            <a:off x="5676781" y="4357449"/>
            <a:ext cx="3276719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Implemented on frequently accessed fields to speed up queries.</a:t>
            </a:r>
            <a:endParaRPr lang="en-US" sz="1944" dirty="0"/>
          </a:p>
        </p:txBody>
      </p:sp>
      <p:sp>
        <p:nvSpPr>
          <p:cNvPr id="11" name="Shape 8"/>
          <p:cNvSpPr/>
          <p:nvPr/>
        </p:nvSpPr>
        <p:spPr>
          <a:xfrm>
            <a:off x="9477613" y="3589139"/>
            <a:ext cx="3831312" cy="2230755"/>
          </a:xfrm>
          <a:prstGeom prst="roundRect">
            <a:avLst>
              <a:gd name="adj" fmla="val 19921"/>
            </a:avLst>
          </a:prstGeom>
          <a:solidFill>
            <a:srgbClr val="0A081B"/>
          </a:solidFill>
          <a:ln w="30480">
            <a:solidFill>
              <a:srgbClr val="E0E4E6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9754910" y="3866436"/>
            <a:ext cx="2743200" cy="3429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60" b="1" dirty="0">
                <a:solidFill>
                  <a:srgbClr val="37A7E7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Partitioning</a:t>
            </a:r>
            <a:endParaRPr lang="en-US" sz="2160" dirty="0"/>
          </a:p>
        </p:txBody>
      </p:sp>
      <p:sp>
        <p:nvSpPr>
          <p:cNvPr id="13" name="Text 10"/>
          <p:cNvSpPr/>
          <p:nvPr/>
        </p:nvSpPr>
        <p:spPr>
          <a:xfrm>
            <a:off x="9754910" y="4357449"/>
            <a:ext cx="3276719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Employed on historical data to improve performance and manageability.</a:t>
            </a:r>
            <a:endParaRPr lang="en-US" sz="1944"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1321356" y="1021913"/>
            <a:ext cx="11987689" cy="13716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20" b="1" dirty="0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Database Design: SQL Database Implementation </a:t>
            </a:r>
            <a:endParaRPr lang="en-US" sz="4320" dirty="0"/>
          </a:p>
        </p:txBody>
      </p:sp>
      <p:sp>
        <p:nvSpPr>
          <p:cNvPr id="5" name="Shape 2"/>
          <p:cNvSpPr/>
          <p:nvPr/>
        </p:nvSpPr>
        <p:spPr>
          <a:xfrm>
            <a:off x="7299841" y="2887266"/>
            <a:ext cx="30837" cy="4320302"/>
          </a:xfrm>
          <a:prstGeom prst="rect">
            <a:avLst/>
          </a:prstGeom>
          <a:solidFill>
            <a:srgbClr val="302E41"/>
          </a:solidFill>
          <a:ln/>
        </p:spPr>
      </p:sp>
      <p:sp>
        <p:nvSpPr>
          <p:cNvPr id="6" name="Shape 3"/>
          <p:cNvSpPr/>
          <p:nvPr/>
        </p:nvSpPr>
        <p:spPr>
          <a:xfrm>
            <a:off x="6173450" y="3427155"/>
            <a:ext cx="864037" cy="30837"/>
          </a:xfrm>
          <a:prstGeom prst="rect">
            <a:avLst/>
          </a:prstGeom>
          <a:solidFill>
            <a:srgbClr val="16FFBB"/>
          </a:solidFill>
          <a:ln/>
        </p:spPr>
      </p:sp>
      <p:sp>
        <p:nvSpPr>
          <p:cNvPr id="7" name="Shape 4"/>
          <p:cNvSpPr/>
          <p:nvPr/>
        </p:nvSpPr>
        <p:spPr>
          <a:xfrm>
            <a:off x="7037487" y="3164919"/>
            <a:ext cx="555427" cy="555427"/>
          </a:xfrm>
          <a:prstGeom prst="roundRect">
            <a:avLst>
              <a:gd name="adj" fmla="val 80010"/>
            </a:avLst>
          </a:prstGeom>
          <a:solidFill>
            <a:srgbClr val="0A081B"/>
          </a:solidFill>
          <a:ln w="30480">
            <a:solidFill>
              <a:srgbClr val="E0E4E6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7243941" y="3278029"/>
            <a:ext cx="142399" cy="32920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592"/>
              </a:lnSpc>
              <a:buNone/>
            </a:pPr>
            <a:r>
              <a:rPr lang="en-US" sz="2592" b="1" dirty="0">
                <a:solidFill>
                  <a:srgbClr val="16FFBB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1</a:t>
            </a:r>
            <a:endParaRPr lang="en-US" sz="2592" dirty="0"/>
          </a:p>
        </p:txBody>
      </p:sp>
      <p:sp>
        <p:nvSpPr>
          <p:cNvPr id="9" name="Text 6"/>
          <p:cNvSpPr/>
          <p:nvPr/>
        </p:nvSpPr>
        <p:spPr>
          <a:xfrm>
            <a:off x="3214211" y="3134082"/>
            <a:ext cx="2743200" cy="3429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r" indent="0" marL="0">
              <a:lnSpc>
                <a:spcPts val="2700"/>
              </a:lnSpc>
              <a:buNone/>
            </a:pPr>
            <a:r>
              <a:rPr lang="en-US" sz="2160" b="1" dirty="0">
                <a:solidFill>
                  <a:srgbClr val="16FFBB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SQL Scripts Creation</a:t>
            </a:r>
            <a:endParaRPr lang="en-US" sz="2160" dirty="0"/>
          </a:p>
        </p:txBody>
      </p:sp>
      <p:sp>
        <p:nvSpPr>
          <p:cNvPr id="10" name="Text 7"/>
          <p:cNvSpPr/>
          <p:nvPr/>
        </p:nvSpPr>
        <p:spPr>
          <a:xfrm>
            <a:off x="1321356" y="3625096"/>
            <a:ext cx="4636056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r"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Wrote scripts to create tables and define relationships.</a:t>
            </a:r>
            <a:endParaRPr lang="en-US" sz="1944" dirty="0"/>
          </a:p>
        </p:txBody>
      </p:sp>
      <p:sp>
        <p:nvSpPr>
          <p:cNvPr id="11" name="Shape 8"/>
          <p:cNvSpPr/>
          <p:nvPr/>
        </p:nvSpPr>
        <p:spPr>
          <a:xfrm>
            <a:off x="7592913" y="4661475"/>
            <a:ext cx="864037" cy="30837"/>
          </a:xfrm>
          <a:prstGeom prst="rect">
            <a:avLst/>
          </a:prstGeom>
          <a:solidFill>
            <a:srgbClr val="29DDDA"/>
          </a:solidFill>
          <a:ln/>
        </p:spPr>
      </p:sp>
      <p:sp>
        <p:nvSpPr>
          <p:cNvPr id="12" name="Shape 9"/>
          <p:cNvSpPr/>
          <p:nvPr/>
        </p:nvSpPr>
        <p:spPr>
          <a:xfrm>
            <a:off x="7037487" y="4399240"/>
            <a:ext cx="555427" cy="555427"/>
          </a:xfrm>
          <a:prstGeom prst="roundRect">
            <a:avLst>
              <a:gd name="adj" fmla="val 80010"/>
            </a:avLst>
          </a:prstGeom>
          <a:solidFill>
            <a:srgbClr val="0A081B"/>
          </a:solidFill>
          <a:ln w="30480">
            <a:solidFill>
              <a:srgbClr val="E0E4E6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7223700" y="4512350"/>
            <a:ext cx="182999" cy="32920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592"/>
              </a:lnSpc>
              <a:buNone/>
            </a:pPr>
            <a:r>
              <a:rPr lang="en-US" sz="2592" b="1" dirty="0">
                <a:solidFill>
                  <a:srgbClr val="29DDDA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2</a:t>
            </a:r>
            <a:endParaRPr lang="en-US" sz="2592" dirty="0"/>
          </a:p>
        </p:txBody>
      </p:sp>
      <p:sp>
        <p:nvSpPr>
          <p:cNvPr id="14" name="Text 11"/>
          <p:cNvSpPr/>
          <p:nvPr/>
        </p:nvSpPr>
        <p:spPr>
          <a:xfrm>
            <a:off x="8672989" y="4368403"/>
            <a:ext cx="2743200" cy="3429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60" b="1" dirty="0">
                <a:solidFill>
                  <a:srgbClr val="29DDDA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Execution</a:t>
            </a:r>
            <a:endParaRPr lang="en-US" sz="2160" dirty="0"/>
          </a:p>
        </p:txBody>
      </p:sp>
      <p:sp>
        <p:nvSpPr>
          <p:cNvPr id="15" name="Text 12"/>
          <p:cNvSpPr/>
          <p:nvPr/>
        </p:nvSpPr>
        <p:spPr>
          <a:xfrm>
            <a:off x="8672989" y="4859417"/>
            <a:ext cx="4636056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Ran scripts to set up the database structure.</a:t>
            </a:r>
            <a:endParaRPr lang="en-US" sz="1944" dirty="0"/>
          </a:p>
        </p:txBody>
      </p:sp>
      <p:sp>
        <p:nvSpPr>
          <p:cNvPr id="16" name="Shape 13"/>
          <p:cNvSpPr/>
          <p:nvPr/>
        </p:nvSpPr>
        <p:spPr>
          <a:xfrm>
            <a:off x="6173450" y="5772329"/>
            <a:ext cx="864037" cy="30837"/>
          </a:xfrm>
          <a:prstGeom prst="rect">
            <a:avLst/>
          </a:prstGeom>
          <a:solidFill>
            <a:srgbClr val="37A7E7"/>
          </a:solidFill>
          <a:ln/>
        </p:spPr>
      </p:sp>
      <p:sp>
        <p:nvSpPr>
          <p:cNvPr id="17" name="Shape 14"/>
          <p:cNvSpPr/>
          <p:nvPr/>
        </p:nvSpPr>
        <p:spPr>
          <a:xfrm>
            <a:off x="7037487" y="5510093"/>
            <a:ext cx="555427" cy="555427"/>
          </a:xfrm>
          <a:prstGeom prst="roundRect">
            <a:avLst>
              <a:gd name="adj" fmla="val 80010"/>
            </a:avLst>
          </a:prstGeom>
          <a:solidFill>
            <a:srgbClr val="0A081B"/>
          </a:solidFill>
          <a:ln w="30480">
            <a:solidFill>
              <a:srgbClr val="E0E4E6"/>
            </a:solidFill>
            <a:prstDash val="solid"/>
          </a:ln>
        </p:spPr>
      </p:sp>
      <p:sp>
        <p:nvSpPr>
          <p:cNvPr id="18" name="Text 15"/>
          <p:cNvSpPr/>
          <p:nvPr/>
        </p:nvSpPr>
        <p:spPr>
          <a:xfrm>
            <a:off x="7218819" y="5623203"/>
            <a:ext cx="192762" cy="32920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592"/>
              </a:lnSpc>
              <a:buNone/>
            </a:pPr>
            <a:r>
              <a:rPr lang="en-US" sz="2592" b="1" dirty="0">
                <a:solidFill>
                  <a:srgbClr val="37A7E7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3</a:t>
            </a:r>
            <a:endParaRPr lang="en-US" sz="2592" dirty="0"/>
          </a:p>
        </p:txBody>
      </p:sp>
      <p:sp>
        <p:nvSpPr>
          <p:cNvPr id="19" name="Text 16"/>
          <p:cNvSpPr/>
          <p:nvPr/>
        </p:nvSpPr>
        <p:spPr>
          <a:xfrm>
            <a:off x="3214211" y="5479256"/>
            <a:ext cx="2743200" cy="3429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r" indent="0" marL="0">
              <a:lnSpc>
                <a:spcPts val="2700"/>
              </a:lnSpc>
              <a:buNone/>
            </a:pPr>
            <a:r>
              <a:rPr lang="en-US" sz="2160" b="1" dirty="0">
                <a:solidFill>
                  <a:srgbClr val="37A7E7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Verification</a:t>
            </a:r>
            <a:endParaRPr lang="en-US" sz="2160" dirty="0"/>
          </a:p>
        </p:txBody>
      </p:sp>
      <p:sp>
        <p:nvSpPr>
          <p:cNvPr id="20" name="Text 17"/>
          <p:cNvSpPr/>
          <p:nvPr/>
        </p:nvSpPr>
        <p:spPr>
          <a:xfrm>
            <a:off x="1321356" y="5970270"/>
            <a:ext cx="4636056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r"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Checked database integrity and relationships.</a:t>
            </a:r>
            <a:endParaRPr lang="en-US" sz="1944" dirty="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1321356" y="2364700"/>
            <a:ext cx="9392007" cy="6858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20" b="1" dirty="0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Database Design: Technologies used</a:t>
            </a:r>
            <a:endParaRPr lang="en-US" sz="4320" dirty="0"/>
          </a:p>
        </p:txBody>
      </p:sp>
      <p:sp>
        <p:nvSpPr>
          <p:cNvPr id="5" name="Text 2"/>
          <p:cNvSpPr/>
          <p:nvPr/>
        </p:nvSpPr>
        <p:spPr>
          <a:xfrm>
            <a:off x="1716286" y="3544252"/>
            <a:ext cx="11592758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3110"/>
              </a:lnSpc>
              <a:buSzPct val="100000"/>
              <a:buChar char="•"/>
            </a:pPr>
            <a:r>
              <a:rPr lang="en-US" sz="1944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Lucid chart</a:t>
            </a:r>
            <a:endParaRPr lang="en-US" sz="1944" dirty="0"/>
          </a:p>
        </p:txBody>
      </p:sp>
      <p:sp>
        <p:nvSpPr>
          <p:cNvPr id="6" name="Text 3"/>
          <p:cNvSpPr/>
          <p:nvPr/>
        </p:nvSpPr>
        <p:spPr>
          <a:xfrm>
            <a:off x="1716286" y="4025622"/>
            <a:ext cx="11592758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3110"/>
              </a:lnSpc>
              <a:buSzPct val="100000"/>
              <a:buChar char="•"/>
            </a:pPr>
            <a:r>
              <a:rPr lang="en-US" sz="1944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draw.io</a:t>
            </a:r>
            <a:endParaRPr lang="en-US" sz="1944" dirty="0"/>
          </a:p>
        </p:txBody>
      </p:sp>
      <p:sp>
        <p:nvSpPr>
          <p:cNvPr id="7" name="Text 4"/>
          <p:cNvSpPr/>
          <p:nvPr/>
        </p:nvSpPr>
        <p:spPr>
          <a:xfrm>
            <a:off x="1716286" y="4506992"/>
            <a:ext cx="11592758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3110"/>
              </a:lnSpc>
              <a:buSzPct val="100000"/>
              <a:buChar char="•"/>
            </a:pPr>
            <a:r>
              <a:rPr lang="en-US" sz="1944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Mysql workbench</a:t>
            </a:r>
            <a:endParaRPr lang="en-US" sz="1944" dirty="0"/>
          </a:p>
        </p:txBody>
      </p:sp>
      <p:sp>
        <p:nvSpPr>
          <p:cNvPr id="8" name="Text 5"/>
          <p:cNvSpPr/>
          <p:nvPr/>
        </p:nvSpPr>
        <p:spPr>
          <a:xfrm>
            <a:off x="1716286" y="4988362"/>
            <a:ext cx="11592758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3110"/>
              </a:lnSpc>
              <a:buSzPct val="100000"/>
              <a:buChar char="•"/>
            </a:pPr>
            <a:r>
              <a:rPr lang="en-US" sz="1944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SQL editor</a:t>
            </a:r>
            <a:endParaRPr lang="en-US" sz="1944" dirty="0"/>
          </a:p>
        </p:txBody>
      </p:sp>
      <p:sp>
        <p:nvSpPr>
          <p:cNvPr id="9" name="Text 6"/>
          <p:cNvSpPr/>
          <p:nvPr/>
        </p:nvSpPr>
        <p:spPr>
          <a:xfrm>
            <a:off x="1716286" y="5469731"/>
            <a:ext cx="11592758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3110"/>
              </a:lnSpc>
              <a:buSzPct val="100000"/>
              <a:buChar char="•"/>
            </a:pPr>
            <a:r>
              <a:rPr lang="en-US" sz="1944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VScode</a:t>
            </a:r>
            <a:endParaRPr lang="en-US" sz="1944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229385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860000" y="2850713"/>
            <a:ext cx="4077891" cy="5097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4014"/>
              </a:lnSpc>
              <a:buNone/>
            </a:pPr>
            <a:r>
              <a:rPr lang="en-US" sz="3211" b="1" dirty="0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New System Benefits</a:t>
            </a:r>
            <a:endParaRPr lang="en-US" sz="3211" dirty="0"/>
          </a:p>
        </p:txBody>
      </p:sp>
      <p:sp>
        <p:nvSpPr>
          <p:cNvPr id="6" name="Shape 2"/>
          <p:cNvSpPr/>
          <p:nvPr/>
        </p:nvSpPr>
        <p:spPr>
          <a:xfrm>
            <a:off x="7303651" y="3635573"/>
            <a:ext cx="22860" cy="4037171"/>
          </a:xfrm>
          <a:prstGeom prst="rect">
            <a:avLst/>
          </a:prstGeom>
          <a:solidFill>
            <a:srgbClr val="302E41"/>
          </a:solidFill>
          <a:ln/>
        </p:spPr>
      </p:sp>
      <p:sp>
        <p:nvSpPr>
          <p:cNvPr id="7" name="Shape 3"/>
          <p:cNvSpPr/>
          <p:nvPr/>
        </p:nvSpPr>
        <p:spPr>
          <a:xfrm>
            <a:off x="6466463" y="4036814"/>
            <a:ext cx="642223" cy="22860"/>
          </a:xfrm>
          <a:prstGeom prst="rect">
            <a:avLst/>
          </a:prstGeom>
          <a:solidFill>
            <a:srgbClr val="16FFBB"/>
          </a:solidFill>
          <a:ln/>
        </p:spPr>
      </p:sp>
      <p:sp>
        <p:nvSpPr>
          <p:cNvPr id="8" name="Shape 4"/>
          <p:cNvSpPr/>
          <p:nvPr/>
        </p:nvSpPr>
        <p:spPr>
          <a:xfrm>
            <a:off x="7108686" y="3841909"/>
            <a:ext cx="412790" cy="412790"/>
          </a:xfrm>
          <a:prstGeom prst="roundRect">
            <a:avLst>
              <a:gd name="adj" fmla="val 80021"/>
            </a:avLst>
          </a:prstGeom>
          <a:solidFill>
            <a:srgbClr val="0A081B"/>
          </a:solidFill>
          <a:ln w="22860">
            <a:solidFill>
              <a:srgbClr val="E0E4E6"/>
            </a:solidFill>
            <a:prstDash val="solid"/>
          </a:ln>
        </p:spPr>
      </p:sp>
      <p:sp>
        <p:nvSpPr>
          <p:cNvPr id="9" name="Text 5"/>
          <p:cNvSpPr/>
          <p:nvPr/>
        </p:nvSpPr>
        <p:spPr>
          <a:xfrm>
            <a:off x="7262158" y="3925967"/>
            <a:ext cx="105847" cy="2446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1927"/>
              </a:lnSpc>
              <a:buNone/>
            </a:pPr>
            <a:r>
              <a:rPr lang="en-US" sz="1927" b="1" dirty="0">
                <a:solidFill>
                  <a:srgbClr val="16FFBB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1</a:t>
            </a:r>
            <a:endParaRPr lang="en-US" sz="1927" dirty="0"/>
          </a:p>
        </p:txBody>
      </p:sp>
      <p:sp>
        <p:nvSpPr>
          <p:cNvPr id="10" name="Text 6"/>
          <p:cNvSpPr/>
          <p:nvPr/>
        </p:nvSpPr>
        <p:spPr>
          <a:xfrm>
            <a:off x="3760946" y="3819049"/>
            <a:ext cx="2544842" cy="2549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r" indent="0" marL="0">
              <a:lnSpc>
                <a:spcPts val="2007"/>
              </a:lnSpc>
              <a:buNone/>
            </a:pPr>
            <a:r>
              <a:rPr lang="en-US" sz="1606" b="1" dirty="0">
                <a:solidFill>
                  <a:srgbClr val="16FFBB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Real-Time Communication</a:t>
            </a:r>
            <a:endParaRPr lang="en-US" sz="1606" dirty="0"/>
          </a:p>
        </p:txBody>
      </p:sp>
      <p:sp>
        <p:nvSpPr>
          <p:cNvPr id="11" name="Text 7"/>
          <p:cNvSpPr/>
          <p:nvPr/>
        </p:nvSpPr>
        <p:spPr>
          <a:xfrm>
            <a:off x="2860000" y="4183975"/>
            <a:ext cx="3445788" cy="58697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r" indent="0" marL="0">
              <a:lnSpc>
                <a:spcPts val="2312"/>
              </a:lnSpc>
              <a:buNone/>
            </a:pPr>
            <a:r>
              <a:rPr lang="en-US" sz="1445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Instant information exchange between all parties.</a:t>
            </a:r>
            <a:endParaRPr lang="en-US" sz="1445" dirty="0"/>
          </a:p>
        </p:txBody>
      </p:sp>
      <p:sp>
        <p:nvSpPr>
          <p:cNvPr id="12" name="Shape 8"/>
          <p:cNvSpPr/>
          <p:nvPr/>
        </p:nvSpPr>
        <p:spPr>
          <a:xfrm>
            <a:off x="7521476" y="4954310"/>
            <a:ext cx="642223" cy="22860"/>
          </a:xfrm>
          <a:prstGeom prst="rect">
            <a:avLst/>
          </a:prstGeom>
          <a:solidFill>
            <a:srgbClr val="29DDDA"/>
          </a:solidFill>
          <a:ln/>
        </p:spPr>
      </p:sp>
      <p:sp>
        <p:nvSpPr>
          <p:cNvPr id="13" name="Shape 9"/>
          <p:cNvSpPr/>
          <p:nvPr/>
        </p:nvSpPr>
        <p:spPr>
          <a:xfrm>
            <a:off x="7108686" y="4759404"/>
            <a:ext cx="412790" cy="412790"/>
          </a:xfrm>
          <a:prstGeom prst="roundRect">
            <a:avLst>
              <a:gd name="adj" fmla="val 80021"/>
            </a:avLst>
          </a:prstGeom>
          <a:solidFill>
            <a:srgbClr val="0A081B"/>
          </a:solidFill>
          <a:ln w="22860">
            <a:solidFill>
              <a:srgbClr val="E0E4E6"/>
            </a:solidFill>
            <a:prstDash val="solid"/>
          </a:ln>
        </p:spPr>
      </p:sp>
      <p:sp>
        <p:nvSpPr>
          <p:cNvPr id="14" name="Text 10"/>
          <p:cNvSpPr/>
          <p:nvPr/>
        </p:nvSpPr>
        <p:spPr>
          <a:xfrm>
            <a:off x="7247037" y="4843463"/>
            <a:ext cx="136088" cy="2446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1927"/>
              </a:lnSpc>
              <a:buNone/>
            </a:pPr>
            <a:r>
              <a:rPr lang="en-US" sz="1927" b="1" dirty="0">
                <a:solidFill>
                  <a:srgbClr val="29DDDA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2</a:t>
            </a:r>
            <a:endParaRPr lang="en-US" sz="1927" dirty="0"/>
          </a:p>
        </p:txBody>
      </p:sp>
      <p:sp>
        <p:nvSpPr>
          <p:cNvPr id="15" name="Text 11"/>
          <p:cNvSpPr/>
          <p:nvPr/>
        </p:nvSpPr>
        <p:spPr>
          <a:xfrm>
            <a:off x="8324374" y="4736544"/>
            <a:ext cx="2291358" cy="2549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007"/>
              </a:lnSpc>
              <a:buNone/>
            </a:pPr>
            <a:r>
              <a:rPr lang="en-US" sz="1606" b="1" dirty="0">
                <a:solidFill>
                  <a:srgbClr val="29DDDA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Enhanced Data Analysis</a:t>
            </a:r>
            <a:endParaRPr lang="en-US" sz="1606" dirty="0"/>
          </a:p>
        </p:txBody>
      </p:sp>
      <p:sp>
        <p:nvSpPr>
          <p:cNvPr id="16" name="Text 12"/>
          <p:cNvSpPr/>
          <p:nvPr/>
        </p:nvSpPr>
        <p:spPr>
          <a:xfrm>
            <a:off x="8324374" y="5101471"/>
            <a:ext cx="3445907" cy="58697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312"/>
              </a:lnSpc>
              <a:buNone/>
            </a:pPr>
            <a:r>
              <a:rPr lang="en-US" sz="1445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Advanced analytics for better decision-making.</a:t>
            </a:r>
            <a:endParaRPr lang="en-US" sz="1445" dirty="0"/>
          </a:p>
        </p:txBody>
      </p:sp>
      <p:sp>
        <p:nvSpPr>
          <p:cNvPr id="17" name="Shape 13"/>
          <p:cNvSpPr/>
          <p:nvPr/>
        </p:nvSpPr>
        <p:spPr>
          <a:xfrm>
            <a:off x="6466463" y="5780008"/>
            <a:ext cx="642223" cy="22860"/>
          </a:xfrm>
          <a:prstGeom prst="rect">
            <a:avLst/>
          </a:prstGeom>
          <a:solidFill>
            <a:srgbClr val="37A7E7"/>
          </a:solidFill>
          <a:ln/>
        </p:spPr>
      </p:sp>
      <p:sp>
        <p:nvSpPr>
          <p:cNvPr id="18" name="Shape 14"/>
          <p:cNvSpPr/>
          <p:nvPr/>
        </p:nvSpPr>
        <p:spPr>
          <a:xfrm>
            <a:off x="7108686" y="5585103"/>
            <a:ext cx="412790" cy="412790"/>
          </a:xfrm>
          <a:prstGeom prst="roundRect">
            <a:avLst>
              <a:gd name="adj" fmla="val 80021"/>
            </a:avLst>
          </a:prstGeom>
          <a:solidFill>
            <a:srgbClr val="0A081B"/>
          </a:solidFill>
          <a:ln w="22860">
            <a:solidFill>
              <a:srgbClr val="E0E4E6"/>
            </a:solidFill>
            <a:prstDash val="solid"/>
          </a:ln>
        </p:spPr>
      </p:sp>
      <p:sp>
        <p:nvSpPr>
          <p:cNvPr id="19" name="Text 15"/>
          <p:cNvSpPr/>
          <p:nvPr/>
        </p:nvSpPr>
        <p:spPr>
          <a:xfrm>
            <a:off x="7243346" y="5669161"/>
            <a:ext cx="143351" cy="2446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1927"/>
              </a:lnSpc>
              <a:buNone/>
            </a:pPr>
            <a:r>
              <a:rPr lang="en-US" sz="1927" b="1" dirty="0">
                <a:solidFill>
                  <a:srgbClr val="37A7E7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3</a:t>
            </a:r>
            <a:endParaRPr lang="en-US" sz="1927" dirty="0"/>
          </a:p>
        </p:txBody>
      </p:sp>
      <p:sp>
        <p:nvSpPr>
          <p:cNvPr id="20" name="Text 16"/>
          <p:cNvSpPr/>
          <p:nvPr/>
        </p:nvSpPr>
        <p:spPr>
          <a:xfrm>
            <a:off x="4101941" y="5562243"/>
            <a:ext cx="2203847" cy="2549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r" indent="0" marL="0">
              <a:lnSpc>
                <a:spcPts val="2007"/>
              </a:lnSpc>
              <a:buNone/>
            </a:pPr>
            <a:r>
              <a:rPr lang="en-US" sz="1606" b="1" dirty="0">
                <a:solidFill>
                  <a:srgbClr val="37A7E7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Improved Accessibility</a:t>
            </a:r>
            <a:endParaRPr lang="en-US" sz="1606" dirty="0"/>
          </a:p>
        </p:txBody>
      </p:sp>
      <p:sp>
        <p:nvSpPr>
          <p:cNvPr id="21" name="Text 17"/>
          <p:cNvSpPr/>
          <p:nvPr/>
        </p:nvSpPr>
        <p:spPr>
          <a:xfrm>
            <a:off x="2860000" y="5927169"/>
            <a:ext cx="3445788" cy="58697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r" indent="0" marL="0">
              <a:lnSpc>
                <a:spcPts val="2312"/>
              </a:lnSpc>
              <a:buNone/>
            </a:pPr>
            <a:r>
              <a:rPr lang="en-US" sz="1445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Information available anytime, anywhere via mobile app.</a:t>
            </a:r>
            <a:endParaRPr lang="en-US" sz="1445" dirty="0"/>
          </a:p>
        </p:txBody>
      </p:sp>
      <p:sp>
        <p:nvSpPr>
          <p:cNvPr id="22" name="Shape 18"/>
          <p:cNvSpPr/>
          <p:nvPr/>
        </p:nvSpPr>
        <p:spPr>
          <a:xfrm>
            <a:off x="7521476" y="6605826"/>
            <a:ext cx="642223" cy="22860"/>
          </a:xfrm>
          <a:prstGeom prst="rect">
            <a:avLst/>
          </a:prstGeom>
          <a:solidFill>
            <a:srgbClr val="5372DF"/>
          </a:solidFill>
          <a:ln/>
        </p:spPr>
      </p:sp>
      <p:sp>
        <p:nvSpPr>
          <p:cNvPr id="23" name="Shape 19"/>
          <p:cNvSpPr/>
          <p:nvPr/>
        </p:nvSpPr>
        <p:spPr>
          <a:xfrm>
            <a:off x="7108686" y="6410920"/>
            <a:ext cx="412790" cy="412790"/>
          </a:xfrm>
          <a:prstGeom prst="roundRect">
            <a:avLst>
              <a:gd name="adj" fmla="val 80021"/>
            </a:avLst>
          </a:prstGeom>
          <a:solidFill>
            <a:srgbClr val="0A081B"/>
          </a:solidFill>
          <a:ln w="22860">
            <a:solidFill>
              <a:srgbClr val="E0E4E6"/>
            </a:solidFill>
            <a:prstDash val="solid"/>
          </a:ln>
        </p:spPr>
      </p:sp>
      <p:sp>
        <p:nvSpPr>
          <p:cNvPr id="24" name="Text 20"/>
          <p:cNvSpPr/>
          <p:nvPr/>
        </p:nvSpPr>
        <p:spPr>
          <a:xfrm>
            <a:off x="7245846" y="6494978"/>
            <a:ext cx="138351" cy="2446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1927"/>
              </a:lnSpc>
              <a:buNone/>
            </a:pPr>
            <a:r>
              <a:rPr lang="en-US" sz="1927" b="1" dirty="0">
                <a:solidFill>
                  <a:srgbClr val="5372D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4</a:t>
            </a:r>
            <a:endParaRPr lang="en-US" sz="1927" dirty="0"/>
          </a:p>
        </p:txBody>
      </p:sp>
      <p:sp>
        <p:nvSpPr>
          <p:cNvPr id="25" name="Text 21"/>
          <p:cNvSpPr/>
          <p:nvPr/>
        </p:nvSpPr>
        <p:spPr>
          <a:xfrm>
            <a:off x="8324374" y="6388060"/>
            <a:ext cx="3445550" cy="2549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007"/>
              </a:lnSpc>
              <a:buNone/>
            </a:pPr>
            <a:r>
              <a:rPr lang="en-US" sz="1606" b="1" dirty="0">
                <a:solidFill>
                  <a:srgbClr val="5372D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Streamlined Resource Management</a:t>
            </a:r>
            <a:endParaRPr lang="en-US" sz="1606" dirty="0"/>
          </a:p>
        </p:txBody>
      </p:sp>
      <p:sp>
        <p:nvSpPr>
          <p:cNvPr id="26" name="Text 22"/>
          <p:cNvSpPr/>
          <p:nvPr/>
        </p:nvSpPr>
        <p:spPr>
          <a:xfrm>
            <a:off x="8324374" y="6752987"/>
            <a:ext cx="3445907" cy="58697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312"/>
              </a:lnSpc>
              <a:buNone/>
            </a:pPr>
            <a:r>
              <a:rPr lang="en-US" sz="1445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Efficient allocation of emergency resources.</a:t>
            </a:r>
            <a:endParaRPr lang="en-US" sz="1445"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1321356" y="3129915"/>
            <a:ext cx="5486400" cy="6858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20" b="1" dirty="0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Conclusion</a:t>
            </a:r>
            <a:endParaRPr lang="en-US" sz="4320" dirty="0"/>
          </a:p>
        </p:txBody>
      </p:sp>
      <p:sp>
        <p:nvSpPr>
          <p:cNvPr id="5" name="Text 2"/>
          <p:cNvSpPr/>
          <p:nvPr/>
        </p:nvSpPr>
        <p:spPr>
          <a:xfrm>
            <a:off x="1321356" y="4309467"/>
            <a:ext cx="11987689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The DMS aspires to set a new standard in disaster management, embodying a proactive and coordinated approach to addressing the challenges posed by natural disasters.</a:t>
            </a:r>
            <a:endParaRPr lang="en-US" sz="1944" dirty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1321356" y="2444948"/>
            <a:ext cx="11987689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110"/>
              </a:lnSpc>
              <a:buNone/>
            </a:pPr>
            <a:endParaRPr lang="en-US" sz="1944" dirty="0"/>
          </a:p>
        </p:txBody>
      </p:sp>
      <p:sp>
        <p:nvSpPr>
          <p:cNvPr id="5" name="Text 2"/>
          <p:cNvSpPr/>
          <p:nvPr/>
        </p:nvSpPr>
        <p:spPr>
          <a:xfrm>
            <a:off x="1321356" y="3117652"/>
            <a:ext cx="11987689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110"/>
              </a:lnSpc>
              <a:buNone/>
            </a:pPr>
            <a:endParaRPr lang="en-US" sz="1944" dirty="0"/>
          </a:p>
        </p:txBody>
      </p:sp>
      <p:sp>
        <p:nvSpPr>
          <p:cNvPr id="6" name="Text 3"/>
          <p:cNvSpPr/>
          <p:nvPr/>
        </p:nvSpPr>
        <p:spPr>
          <a:xfrm>
            <a:off x="4572000" y="3882985"/>
            <a:ext cx="5486400" cy="6858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5400"/>
              </a:lnSpc>
              <a:buNone/>
            </a:pPr>
            <a:r>
              <a:rPr lang="en-US" sz="4320" b="1" dirty="0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THANK YOU</a:t>
            </a:r>
            <a:endParaRPr lang="en-US" sz="4320" dirty="0"/>
          </a:p>
        </p:txBody>
      </p:sp>
      <p:sp>
        <p:nvSpPr>
          <p:cNvPr id="7" name="Text 4"/>
          <p:cNvSpPr/>
          <p:nvPr/>
        </p:nvSpPr>
        <p:spPr>
          <a:xfrm>
            <a:off x="1321356" y="4939070"/>
            <a:ext cx="11987689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110"/>
              </a:lnSpc>
              <a:buNone/>
            </a:pPr>
            <a:endParaRPr lang="en-US" sz="1944" dirty="0"/>
          </a:p>
        </p:txBody>
      </p:sp>
      <p:sp>
        <p:nvSpPr>
          <p:cNvPr id="8" name="Text 5"/>
          <p:cNvSpPr/>
          <p:nvPr/>
        </p:nvSpPr>
        <p:spPr>
          <a:xfrm>
            <a:off x="1321356" y="5611773"/>
            <a:ext cx="11987689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110"/>
              </a:lnSpc>
              <a:buNone/>
            </a:pPr>
            <a:endParaRPr lang="en-US" sz="1944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32577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2999899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488519" y="3659862"/>
            <a:ext cx="6292810" cy="6665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249"/>
              </a:lnSpc>
              <a:buNone/>
            </a:pPr>
            <a:r>
              <a:rPr lang="en-US" sz="4199" b="1" dirty="0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Functional Requirements</a:t>
            </a:r>
            <a:endParaRPr lang="en-US" sz="4199" dirty="0"/>
          </a:p>
        </p:txBody>
      </p:sp>
      <p:sp>
        <p:nvSpPr>
          <p:cNvPr id="6" name="Shape 2"/>
          <p:cNvSpPr/>
          <p:nvPr/>
        </p:nvSpPr>
        <p:spPr>
          <a:xfrm>
            <a:off x="1488519" y="4956215"/>
            <a:ext cx="539948" cy="539948"/>
          </a:xfrm>
          <a:prstGeom prst="roundRect">
            <a:avLst>
              <a:gd name="adj" fmla="val 80007"/>
            </a:avLst>
          </a:prstGeom>
          <a:solidFill>
            <a:srgbClr val="0A081B"/>
          </a:solidFill>
          <a:ln w="22860">
            <a:solidFill>
              <a:srgbClr val="E0E4E6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1689259" y="5066109"/>
            <a:ext cx="138470" cy="32004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520"/>
              </a:lnSpc>
              <a:buNone/>
            </a:pPr>
            <a:r>
              <a:rPr lang="en-US" sz="2520" b="1" dirty="0">
                <a:solidFill>
                  <a:srgbClr val="16FFBB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1</a:t>
            </a:r>
            <a:endParaRPr lang="en-US" sz="2520" dirty="0"/>
          </a:p>
        </p:txBody>
      </p:sp>
      <p:sp>
        <p:nvSpPr>
          <p:cNvPr id="8" name="Text 4"/>
          <p:cNvSpPr/>
          <p:nvPr/>
        </p:nvSpPr>
        <p:spPr>
          <a:xfrm>
            <a:off x="2268379" y="4956215"/>
            <a:ext cx="2752011" cy="33337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625"/>
              </a:lnSpc>
              <a:buNone/>
            </a:pPr>
            <a:r>
              <a:rPr lang="en-US" sz="2100" b="1" dirty="0">
                <a:solidFill>
                  <a:srgbClr val="16FFBB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Incident Management</a:t>
            </a:r>
            <a:endParaRPr lang="en-US" sz="2100" dirty="0"/>
          </a:p>
        </p:txBody>
      </p:sp>
      <p:sp>
        <p:nvSpPr>
          <p:cNvPr id="9" name="Text 5"/>
          <p:cNvSpPr/>
          <p:nvPr/>
        </p:nvSpPr>
        <p:spPr>
          <a:xfrm>
            <a:off x="2268379" y="5433536"/>
            <a:ext cx="4926806" cy="38397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024"/>
              </a:lnSpc>
              <a:buNone/>
            </a:pPr>
            <a:r>
              <a:rPr lang="en-US" sz="189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Log and track disaster incidents.</a:t>
            </a:r>
            <a:endParaRPr lang="en-US" sz="1890" dirty="0"/>
          </a:p>
        </p:txBody>
      </p:sp>
      <p:sp>
        <p:nvSpPr>
          <p:cNvPr id="10" name="Shape 6"/>
          <p:cNvSpPr/>
          <p:nvPr/>
        </p:nvSpPr>
        <p:spPr>
          <a:xfrm>
            <a:off x="7435096" y="4956215"/>
            <a:ext cx="539948" cy="539948"/>
          </a:xfrm>
          <a:prstGeom prst="roundRect">
            <a:avLst>
              <a:gd name="adj" fmla="val 80007"/>
            </a:avLst>
          </a:prstGeom>
          <a:solidFill>
            <a:srgbClr val="0A081B"/>
          </a:solidFill>
          <a:ln w="22860">
            <a:solidFill>
              <a:srgbClr val="E0E4E6"/>
            </a:solidFill>
            <a:prstDash val="solid"/>
          </a:ln>
        </p:spPr>
      </p:sp>
      <p:sp>
        <p:nvSpPr>
          <p:cNvPr id="11" name="Text 7"/>
          <p:cNvSpPr/>
          <p:nvPr/>
        </p:nvSpPr>
        <p:spPr>
          <a:xfrm>
            <a:off x="7616071" y="5066109"/>
            <a:ext cx="177879" cy="32004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520"/>
              </a:lnSpc>
              <a:buNone/>
            </a:pPr>
            <a:r>
              <a:rPr lang="en-US" sz="2520" b="1" dirty="0">
                <a:solidFill>
                  <a:srgbClr val="29DDDA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2</a:t>
            </a:r>
            <a:endParaRPr lang="en-US" sz="2520" dirty="0"/>
          </a:p>
        </p:txBody>
      </p:sp>
      <p:sp>
        <p:nvSpPr>
          <p:cNvPr id="12" name="Text 8"/>
          <p:cNvSpPr/>
          <p:nvPr/>
        </p:nvSpPr>
        <p:spPr>
          <a:xfrm>
            <a:off x="8214955" y="4956215"/>
            <a:ext cx="2906554" cy="33337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625"/>
              </a:lnSpc>
              <a:buNone/>
            </a:pPr>
            <a:r>
              <a:rPr lang="en-US" sz="2100" b="1" dirty="0">
                <a:solidFill>
                  <a:srgbClr val="29DDDA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Resource Management</a:t>
            </a:r>
            <a:endParaRPr lang="en-US" sz="2100" dirty="0"/>
          </a:p>
        </p:txBody>
      </p:sp>
      <p:sp>
        <p:nvSpPr>
          <p:cNvPr id="13" name="Text 9"/>
          <p:cNvSpPr/>
          <p:nvPr/>
        </p:nvSpPr>
        <p:spPr>
          <a:xfrm>
            <a:off x="8214955" y="5433536"/>
            <a:ext cx="4926806" cy="38397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024"/>
              </a:lnSpc>
              <a:buNone/>
            </a:pPr>
            <a:r>
              <a:rPr lang="en-US" sz="189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Allocate and monitor emergency resources.</a:t>
            </a:r>
            <a:endParaRPr lang="en-US" sz="1890" dirty="0"/>
          </a:p>
        </p:txBody>
      </p:sp>
      <p:sp>
        <p:nvSpPr>
          <p:cNvPr id="14" name="Shape 10"/>
          <p:cNvSpPr/>
          <p:nvPr/>
        </p:nvSpPr>
        <p:spPr>
          <a:xfrm>
            <a:off x="1488519" y="6327338"/>
            <a:ext cx="539948" cy="539948"/>
          </a:xfrm>
          <a:prstGeom prst="roundRect">
            <a:avLst>
              <a:gd name="adj" fmla="val 80007"/>
            </a:avLst>
          </a:prstGeom>
          <a:solidFill>
            <a:srgbClr val="0A081B"/>
          </a:solidFill>
          <a:ln w="22860">
            <a:solidFill>
              <a:srgbClr val="E0E4E6"/>
            </a:solidFill>
            <a:prstDash val="solid"/>
          </a:ln>
        </p:spPr>
      </p:sp>
      <p:sp>
        <p:nvSpPr>
          <p:cNvPr id="15" name="Text 11"/>
          <p:cNvSpPr/>
          <p:nvPr/>
        </p:nvSpPr>
        <p:spPr>
          <a:xfrm>
            <a:off x="1664732" y="6437233"/>
            <a:ext cx="187404" cy="32004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520"/>
              </a:lnSpc>
              <a:buNone/>
            </a:pPr>
            <a:r>
              <a:rPr lang="en-US" sz="2520" b="1" dirty="0">
                <a:solidFill>
                  <a:srgbClr val="37A7E7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3</a:t>
            </a:r>
            <a:endParaRPr lang="en-US" sz="2520" dirty="0"/>
          </a:p>
        </p:txBody>
      </p:sp>
      <p:sp>
        <p:nvSpPr>
          <p:cNvPr id="16" name="Text 12"/>
          <p:cNvSpPr/>
          <p:nvPr/>
        </p:nvSpPr>
        <p:spPr>
          <a:xfrm>
            <a:off x="2268379" y="6327338"/>
            <a:ext cx="2716173" cy="33337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625"/>
              </a:lnSpc>
              <a:buNone/>
            </a:pPr>
            <a:r>
              <a:rPr lang="en-US" sz="2100" b="1" dirty="0">
                <a:solidFill>
                  <a:srgbClr val="37A7E7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Communication Tools</a:t>
            </a:r>
            <a:endParaRPr lang="en-US" sz="2100" dirty="0"/>
          </a:p>
        </p:txBody>
      </p:sp>
      <p:sp>
        <p:nvSpPr>
          <p:cNvPr id="17" name="Text 13"/>
          <p:cNvSpPr/>
          <p:nvPr/>
        </p:nvSpPr>
        <p:spPr>
          <a:xfrm>
            <a:off x="2268379" y="6804660"/>
            <a:ext cx="4926806" cy="38397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024"/>
              </a:lnSpc>
              <a:buNone/>
            </a:pPr>
            <a:r>
              <a:rPr lang="en-US" sz="189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Facilitate messaging between stakeholders.</a:t>
            </a:r>
            <a:endParaRPr lang="en-US" sz="1890" dirty="0"/>
          </a:p>
        </p:txBody>
      </p:sp>
      <p:sp>
        <p:nvSpPr>
          <p:cNvPr id="18" name="Shape 14"/>
          <p:cNvSpPr/>
          <p:nvPr/>
        </p:nvSpPr>
        <p:spPr>
          <a:xfrm>
            <a:off x="7435096" y="6327338"/>
            <a:ext cx="539948" cy="539948"/>
          </a:xfrm>
          <a:prstGeom prst="roundRect">
            <a:avLst>
              <a:gd name="adj" fmla="val 80007"/>
            </a:avLst>
          </a:prstGeom>
          <a:solidFill>
            <a:srgbClr val="0A081B"/>
          </a:solidFill>
          <a:ln w="22860">
            <a:solidFill>
              <a:srgbClr val="E0E4E6"/>
            </a:solidFill>
            <a:prstDash val="solid"/>
          </a:ln>
        </p:spPr>
      </p:sp>
      <p:sp>
        <p:nvSpPr>
          <p:cNvPr id="19" name="Text 15"/>
          <p:cNvSpPr/>
          <p:nvPr/>
        </p:nvSpPr>
        <p:spPr>
          <a:xfrm>
            <a:off x="7614642" y="6437233"/>
            <a:ext cx="180856" cy="32004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520"/>
              </a:lnSpc>
              <a:buNone/>
            </a:pPr>
            <a:r>
              <a:rPr lang="en-US" sz="2520" b="1" dirty="0">
                <a:solidFill>
                  <a:srgbClr val="5372D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4</a:t>
            </a:r>
            <a:endParaRPr lang="en-US" sz="2520" dirty="0"/>
          </a:p>
        </p:txBody>
      </p:sp>
      <p:sp>
        <p:nvSpPr>
          <p:cNvPr id="20" name="Text 16"/>
          <p:cNvSpPr/>
          <p:nvPr/>
        </p:nvSpPr>
        <p:spPr>
          <a:xfrm>
            <a:off x="8214955" y="6327338"/>
            <a:ext cx="2830235" cy="33337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625"/>
              </a:lnSpc>
              <a:buNone/>
            </a:pPr>
            <a:r>
              <a:rPr lang="en-US" sz="2100" b="1" dirty="0">
                <a:solidFill>
                  <a:srgbClr val="5372D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Situational Awareness</a:t>
            </a:r>
            <a:endParaRPr lang="en-US" sz="2100" dirty="0"/>
          </a:p>
        </p:txBody>
      </p:sp>
      <p:sp>
        <p:nvSpPr>
          <p:cNvPr id="21" name="Text 17"/>
          <p:cNvSpPr/>
          <p:nvPr/>
        </p:nvSpPr>
        <p:spPr>
          <a:xfrm>
            <a:off x="8214955" y="6804660"/>
            <a:ext cx="4926806" cy="76795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024"/>
              </a:lnSpc>
              <a:buNone/>
            </a:pPr>
            <a:r>
              <a:rPr lang="en-US" sz="189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Provide real-time updates on disaster situations.</a:t>
            </a:r>
            <a:endParaRPr lang="en-US" sz="189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26969" y="888563"/>
            <a:ext cx="6638211" cy="5878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4629"/>
              </a:lnSpc>
              <a:buNone/>
            </a:pPr>
            <a:r>
              <a:rPr lang="en-US" sz="3703" b="1" dirty="0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Non-Functional Requirements</a:t>
            </a:r>
            <a:endParaRPr lang="en-US" sz="3703" dirty="0"/>
          </a:p>
        </p:txBody>
      </p:sp>
      <p:sp>
        <p:nvSpPr>
          <p:cNvPr id="6" name="Shape 2"/>
          <p:cNvSpPr/>
          <p:nvPr/>
        </p:nvSpPr>
        <p:spPr>
          <a:xfrm>
            <a:off x="6226969" y="1793796"/>
            <a:ext cx="7662863" cy="1228130"/>
          </a:xfrm>
          <a:prstGeom prst="roundRect">
            <a:avLst>
              <a:gd name="adj" fmla="val 31016"/>
            </a:avLst>
          </a:prstGeom>
          <a:solidFill>
            <a:srgbClr val="0A081B"/>
          </a:solidFill>
          <a:ln w="22860">
            <a:solidFill>
              <a:srgbClr val="E0E4E6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6461403" y="2028230"/>
            <a:ext cx="2351246" cy="29384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314"/>
              </a:lnSpc>
              <a:buNone/>
            </a:pPr>
            <a:r>
              <a:rPr lang="en-US" sz="1851" b="1" dirty="0">
                <a:solidFill>
                  <a:srgbClr val="16FFBB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Performance</a:t>
            </a:r>
            <a:endParaRPr lang="en-US" sz="1851" dirty="0"/>
          </a:p>
        </p:txBody>
      </p:sp>
      <p:sp>
        <p:nvSpPr>
          <p:cNvPr id="8" name="Text 4"/>
          <p:cNvSpPr/>
          <p:nvPr/>
        </p:nvSpPr>
        <p:spPr>
          <a:xfrm>
            <a:off x="6461403" y="2448997"/>
            <a:ext cx="7193994" cy="33849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666"/>
              </a:lnSpc>
              <a:buNone/>
            </a:pPr>
            <a:r>
              <a:rPr lang="en-US" sz="1666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Fast response times, even under heavy load.</a:t>
            </a:r>
            <a:endParaRPr lang="en-US" sz="1666" dirty="0"/>
          </a:p>
        </p:txBody>
      </p:sp>
      <p:sp>
        <p:nvSpPr>
          <p:cNvPr id="9" name="Shape 5"/>
          <p:cNvSpPr/>
          <p:nvPr/>
        </p:nvSpPr>
        <p:spPr>
          <a:xfrm>
            <a:off x="6226969" y="3233499"/>
            <a:ext cx="7662863" cy="1228130"/>
          </a:xfrm>
          <a:prstGeom prst="roundRect">
            <a:avLst>
              <a:gd name="adj" fmla="val 31016"/>
            </a:avLst>
          </a:prstGeom>
          <a:solidFill>
            <a:srgbClr val="0A081B"/>
          </a:solidFill>
          <a:ln w="22860">
            <a:solidFill>
              <a:srgbClr val="E0E4E6"/>
            </a:solidFill>
            <a:prstDash val="solid"/>
          </a:ln>
        </p:spPr>
      </p:sp>
      <p:sp>
        <p:nvSpPr>
          <p:cNvPr id="10" name="Text 6"/>
          <p:cNvSpPr/>
          <p:nvPr/>
        </p:nvSpPr>
        <p:spPr>
          <a:xfrm>
            <a:off x="6461403" y="3467933"/>
            <a:ext cx="2351246" cy="29384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314"/>
              </a:lnSpc>
              <a:buNone/>
            </a:pPr>
            <a:r>
              <a:rPr lang="en-US" sz="1851" b="1" dirty="0">
                <a:solidFill>
                  <a:srgbClr val="29DDDA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Security</a:t>
            </a:r>
            <a:endParaRPr lang="en-US" sz="1851" dirty="0"/>
          </a:p>
        </p:txBody>
      </p:sp>
      <p:sp>
        <p:nvSpPr>
          <p:cNvPr id="11" name="Text 7"/>
          <p:cNvSpPr/>
          <p:nvPr/>
        </p:nvSpPr>
        <p:spPr>
          <a:xfrm>
            <a:off x="6461403" y="3888700"/>
            <a:ext cx="7193994" cy="33849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666"/>
              </a:lnSpc>
              <a:buNone/>
            </a:pPr>
            <a:r>
              <a:rPr lang="en-US" sz="1666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Robust data protection and user privacy.</a:t>
            </a:r>
            <a:endParaRPr lang="en-US" sz="1666" dirty="0"/>
          </a:p>
        </p:txBody>
      </p:sp>
      <p:sp>
        <p:nvSpPr>
          <p:cNvPr id="12" name="Shape 8"/>
          <p:cNvSpPr/>
          <p:nvPr/>
        </p:nvSpPr>
        <p:spPr>
          <a:xfrm>
            <a:off x="6226969" y="4673203"/>
            <a:ext cx="7662863" cy="1228130"/>
          </a:xfrm>
          <a:prstGeom prst="roundRect">
            <a:avLst>
              <a:gd name="adj" fmla="val 31016"/>
            </a:avLst>
          </a:prstGeom>
          <a:solidFill>
            <a:srgbClr val="0A081B"/>
          </a:solidFill>
          <a:ln w="22860">
            <a:solidFill>
              <a:srgbClr val="E0E4E6"/>
            </a:solidFill>
            <a:prstDash val="solid"/>
          </a:ln>
        </p:spPr>
      </p:sp>
      <p:sp>
        <p:nvSpPr>
          <p:cNvPr id="13" name="Text 9"/>
          <p:cNvSpPr/>
          <p:nvPr/>
        </p:nvSpPr>
        <p:spPr>
          <a:xfrm>
            <a:off x="6461403" y="4907637"/>
            <a:ext cx="2351246" cy="29384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314"/>
              </a:lnSpc>
              <a:buNone/>
            </a:pPr>
            <a:r>
              <a:rPr lang="en-US" sz="1851" b="1" dirty="0">
                <a:solidFill>
                  <a:srgbClr val="37A7E7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Usability</a:t>
            </a:r>
            <a:endParaRPr lang="en-US" sz="1851" dirty="0"/>
          </a:p>
        </p:txBody>
      </p:sp>
      <p:sp>
        <p:nvSpPr>
          <p:cNvPr id="14" name="Text 10"/>
          <p:cNvSpPr/>
          <p:nvPr/>
        </p:nvSpPr>
        <p:spPr>
          <a:xfrm>
            <a:off x="6461403" y="5328404"/>
            <a:ext cx="7193994" cy="33849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666"/>
              </a:lnSpc>
              <a:buNone/>
            </a:pPr>
            <a:r>
              <a:rPr lang="en-US" sz="1666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Intuitive interface for all user types.</a:t>
            </a:r>
            <a:endParaRPr lang="en-US" sz="1666" dirty="0"/>
          </a:p>
        </p:txBody>
      </p:sp>
      <p:sp>
        <p:nvSpPr>
          <p:cNvPr id="15" name="Shape 11"/>
          <p:cNvSpPr/>
          <p:nvPr/>
        </p:nvSpPr>
        <p:spPr>
          <a:xfrm>
            <a:off x="6226969" y="6112907"/>
            <a:ext cx="7662863" cy="1228130"/>
          </a:xfrm>
          <a:prstGeom prst="roundRect">
            <a:avLst>
              <a:gd name="adj" fmla="val 31016"/>
            </a:avLst>
          </a:prstGeom>
          <a:solidFill>
            <a:srgbClr val="0A081B"/>
          </a:solidFill>
          <a:ln w="22860">
            <a:solidFill>
              <a:srgbClr val="E0E4E6"/>
            </a:solidFill>
            <a:prstDash val="solid"/>
          </a:ln>
        </p:spPr>
      </p:sp>
      <p:sp>
        <p:nvSpPr>
          <p:cNvPr id="16" name="Text 12"/>
          <p:cNvSpPr/>
          <p:nvPr/>
        </p:nvSpPr>
        <p:spPr>
          <a:xfrm>
            <a:off x="6461403" y="6347341"/>
            <a:ext cx="2351246" cy="29384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314"/>
              </a:lnSpc>
              <a:buNone/>
            </a:pPr>
            <a:r>
              <a:rPr lang="en-US" sz="1851" b="1" dirty="0">
                <a:solidFill>
                  <a:srgbClr val="5372D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Interoperability</a:t>
            </a:r>
            <a:endParaRPr lang="en-US" sz="1851" dirty="0"/>
          </a:p>
        </p:txBody>
      </p:sp>
      <p:sp>
        <p:nvSpPr>
          <p:cNvPr id="17" name="Text 13"/>
          <p:cNvSpPr/>
          <p:nvPr/>
        </p:nvSpPr>
        <p:spPr>
          <a:xfrm>
            <a:off x="6461403" y="6768108"/>
            <a:ext cx="7193994" cy="33849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666"/>
              </a:lnSpc>
              <a:buNone/>
            </a:pPr>
            <a:r>
              <a:rPr lang="en-US" sz="1666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Seamless integration with existing systems.</a:t>
            </a:r>
            <a:endParaRPr lang="en-US" sz="1666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50437" y="908447"/>
            <a:ext cx="5486400" cy="6858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20" b="1" dirty="0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User Roles</a:t>
            </a:r>
            <a:endParaRPr lang="en-US" sz="4320" dirty="0"/>
          </a:p>
        </p:txBody>
      </p:sp>
      <p:sp>
        <p:nvSpPr>
          <p:cNvPr id="6" name="Shape 2"/>
          <p:cNvSpPr/>
          <p:nvPr/>
        </p:nvSpPr>
        <p:spPr>
          <a:xfrm>
            <a:off x="6350437" y="1964531"/>
            <a:ext cx="7415927" cy="5356622"/>
          </a:xfrm>
          <a:prstGeom prst="roundRect">
            <a:avLst>
              <a:gd name="adj" fmla="val 8296"/>
            </a:avLst>
          </a:prstGeom>
          <a:solidFill>
            <a:srgbClr val="0A081B"/>
          </a:solidFill>
          <a:ln w="60960">
            <a:solidFill>
              <a:srgbClr val="302E41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6658213" y="2181225"/>
            <a:ext cx="3149560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Role</a:t>
            </a:r>
            <a:endParaRPr lang="en-US" sz="1944" dirty="0"/>
          </a:p>
        </p:txBody>
      </p:sp>
      <p:sp>
        <p:nvSpPr>
          <p:cNvPr id="8" name="Text 4"/>
          <p:cNvSpPr/>
          <p:nvPr/>
        </p:nvSpPr>
        <p:spPr>
          <a:xfrm>
            <a:off x="10309027" y="2181225"/>
            <a:ext cx="3149560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Permissions</a:t>
            </a:r>
            <a:endParaRPr lang="en-US" sz="1944" dirty="0"/>
          </a:p>
        </p:txBody>
      </p:sp>
      <p:sp>
        <p:nvSpPr>
          <p:cNvPr id="9" name="Text 5"/>
          <p:cNvSpPr/>
          <p:nvPr/>
        </p:nvSpPr>
        <p:spPr>
          <a:xfrm>
            <a:off x="6658213" y="2918222"/>
            <a:ext cx="3149560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Admin</a:t>
            </a:r>
            <a:endParaRPr lang="en-US" sz="1944" dirty="0"/>
          </a:p>
        </p:txBody>
      </p:sp>
      <p:sp>
        <p:nvSpPr>
          <p:cNvPr id="10" name="Text 6"/>
          <p:cNvSpPr/>
          <p:nvPr/>
        </p:nvSpPr>
        <p:spPr>
          <a:xfrm>
            <a:off x="10309027" y="2918222"/>
            <a:ext cx="3149560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Full system access and management</a:t>
            </a:r>
            <a:endParaRPr lang="en-US" sz="1944" dirty="0"/>
          </a:p>
        </p:txBody>
      </p:sp>
      <p:sp>
        <p:nvSpPr>
          <p:cNvPr id="11" name="Text 7"/>
          <p:cNvSpPr/>
          <p:nvPr/>
        </p:nvSpPr>
        <p:spPr>
          <a:xfrm>
            <a:off x="6658213" y="4050268"/>
            <a:ext cx="3149560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Authority</a:t>
            </a:r>
            <a:endParaRPr lang="en-US" sz="1944" dirty="0"/>
          </a:p>
        </p:txBody>
      </p:sp>
      <p:sp>
        <p:nvSpPr>
          <p:cNvPr id="12" name="Text 8"/>
          <p:cNvSpPr/>
          <p:nvPr/>
        </p:nvSpPr>
        <p:spPr>
          <a:xfrm>
            <a:off x="10309027" y="4050268"/>
            <a:ext cx="3149560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Manage response efforts, issue alerts</a:t>
            </a:r>
            <a:endParaRPr lang="en-US" sz="1944" dirty="0"/>
          </a:p>
        </p:txBody>
      </p:sp>
      <p:sp>
        <p:nvSpPr>
          <p:cNvPr id="13" name="Text 9"/>
          <p:cNvSpPr/>
          <p:nvPr/>
        </p:nvSpPr>
        <p:spPr>
          <a:xfrm>
            <a:off x="6658213" y="5182314"/>
            <a:ext cx="3149560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Responder</a:t>
            </a:r>
            <a:endParaRPr lang="en-US" sz="1944" dirty="0"/>
          </a:p>
        </p:txBody>
      </p:sp>
      <p:sp>
        <p:nvSpPr>
          <p:cNvPr id="14" name="Text 10"/>
          <p:cNvSpPr/>
          <p:nvPr/>
        </p:nvSpPr>
        <p:spPr>
          <a:xfrm>
            <a:off x="10309027" y="5182314"/>
            <a:ext cx="3149560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Access incident data, update status</a:t>
            </a:r>
            <a:endParaRPr lang="en-US" sz="1944" dirty="0"/>
          </a:p>
        </p:txBody>
      </p:sp>
      <p:sp>
        <p:nvSpPr>
          <p:cNvPr id="15" name="Text 11"/>
          <p:cNvSpPr/>
          <p:nvPr/>
        </p:nvSpPr>
        <p:spPr>
          <a:xfrm>
            <a:off x="6658213" y="6314361"/>
            <a:ext cx="3149560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User</a:t>
            </a:r>
            <a:endParaRPr lang="en-US" sz="1944" dirty="0"/>
          </a:p>
        </p:txBody>
      </p:sp>
      <p:sp>
        <p:nvSpPr>
          <p:cNvPr id="16" name="Text 12"/>
          <p:cNvSpPr/>
          <p:nvPr/>
        </p:nvSpPr>
        <p:spPr>
          <a:xfrm>
            <a:off x="10309027" y="6314361"/>
            <a:ext cx="3149560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Receive alerts, report incidents</a:t>
            </a:r>
            <a:endParaRPr lang="en-US" sz="1944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64037" y="889040"/>
            <a:ext cx="5486400" cy="6858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20" b="1" dirty="0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Data Requirements</a:t>
            </a:r>
            <a:endParaRPr lang="en-US" sz="4320" dirty="0"/>
          </a:p>
        </p:txBody>
      </p:sp>
      <p:sp>
        <p:nvSpPr>
          <p:cNvPr id="6" name="Shape 2"/>
          <p:cNvSpPr/>
          <p:nvPr/>
        </p:nvSpPr>
        <p:spPr>
          <a:xfrm>
            <a:off x="864037" y="2222778"/>
            <a:ext cx="555427" cy="555427"/>
          </a:xfrm>
          <a:prstGeom prst="roundRect">
            <a:avLst>
              <a:gd name="adj" fmla="val 80010"/>
            </a:avLst>
          </a:prstGeom>
          <a:solidFill>
            <a:srgbClr val="0A081B"/>
          </a:solidFill>
          <a:ln w="30480">
            <a:solidFill>
              <a:srgbClr val="E0E4E6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1070491" y="2335887"/>
            <a:ext cx="142399" cy="32920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592"/>
              </a:lnSpc>
              <a:buNone/>
            </a:pPr>
            <a:r>
              <a:rPr lang="en-US" sz="2592" b="1" dirty="0">
                <a:solidFill>
                  <a:srgbClr val="16FFBB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1</a:t>
            </a:r>
            <a:endParaRPr lang="en-US" sz="2592" dirty="0"/>
          </a:p>
        </p:txBody>
      </p:sp>
      <p:sp>
        <p:nvSpPr>
          <p:cNvPr id="8" name="Text 4"/>
          <p:cNvSpPr/>
          <p:nvPr/>
        </p:nvSpPr>
        <p:spPr>
          <a:xfrm>
            <a:off x="1666280" y="2222778"/>
            <a:ext cx="2743200" cy="3429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60" b="1" dirty="0">
                <a:solidFill>
                  <a:srgbClr val="16FFBB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Geospatial Data</a:t>
            </a:r>
            <a:endParaRPr lang="en-US" sz="2160" dirty="0"/>
          </a:p>
        </p:txBody>
      </p:sp>
      <p:sp>
        <p:nvSpPr>
          <p:cNvPr id="9" name="Text 5"/>
          <p:cNvSpPr/>
          <p:nvPr/>
        </p:nvSpPr>
        <p:spPr>
          <a:xfrm>
            <a:off x="1666280" y="2713792"/>
            <a:ext cx="661368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Maps and location information for affected areas.</a:t>
            </a:r>
            <a:endParaRPr lang="en-US" sz="1944" dirty="0"/>
          </a:p>
        </p:txBody>
      </p:sp>
      <p:sp>
        <p:nvSpPr>
          <p:cNvPr id="10" name="Shape 6"/>
          <p:cNvSpPr/>
          <p:nvPr/>
        </p:nvSpPr>
        <p:spPr>
          <a:xfrm>
            <a:off x="864037" y="3633311"/>
            <a:ext cx="555427" cy="555427"/>
          </a:xfrm>
          <a:prstGeom prst="roundRect">
            <a:avLst>
              <a:gd name="adj" fmla="val 80010"/>
            </a:avLst>
          </a:prstGeom>
          <a:solidFill>
            <a:srgbClr val="0A081B"/>
          </a:solidFill>
          <a:ln w="30480">
            <a:solidFill>
              <a:srgbClr val="E0E4E6"/>
            </a:solidFill>
            <a:prstDash val="solid"/>
          </a:ln>
        </p:spPr>
      </p:sp>
      <p:sp>
        <p:nvSpPr>
          <p:cNvPr id="11" name="Text 7"/>
          <p:cNvSpPr/>
          <p:nvPr/>
        </p:nvSpPr>
        <p:spPr>
          <a:xfrm>
            <a:off x="1050250" y="3746421"/>
            <a:ext cx="182999" cy="32920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592"/>
              </a:lnSpc>
              <a:buNone/>
            </a:pPr>
            <a:r>
              <a:rPr lang="en-US" sz="2592" b="1" dirty="0">
                <a:solidFill>
                  <a:srgbClr val="29DDDA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2</a:t>
            </a:r>
            <a:endParaRPr lang="en-US" sz="2592" dirty="0"/>
          </a:p>
        </p:txBody>
      </p:sp>
      <p:sp>
        <p:nvSpPr>
          <p:cNvPr id="12" name="Text 8"/>
          <p:cNvSpPr/>
          <p:nvPr/>
        </p:nvSpPr>
        <p:spPr>
          <a:xfrm>
            <a:off x="1666280" y="3633311"/>
            <a:ext cx="2743200" cy="3429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60" b="1" dirty="0">
                <a:solidFill>
                  <a:srgbClr val="29DDDA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Meteorological Data</a:t>
            </a:r>
            <a:endParaRPr lang="en-US" sz="2160" dirty="0"/>
          </a:p>
        </p:txBody>
      </p:sp>
      <p:sp>
        <p:nvSpPr>
          <p:cNvPr id="13" name="Text 9"/>
          <p:cNvSpPr/>
          <p:nvPr/>
        </p:nvSpPr>
        <p:spPr>
          <a:xfrm>
            <a:off x="1666280" y="4124325"/>
            <a:ext cx="661368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Weather patterns and forecasts for disaster prediction.</a:t>
            </a:r>
            <a:endParaRPr lang="en-US" sz="1944" dirty="0"/>
          </a:p>
        </p:txBody>
      </p:sp>
      <p:sp>
        <p:nvSpPr>
          <p:cNvPr id="14" name="Shape 10"/>
          <p:cNvSpPr/>
          <p:nvPr/>
        </p:nvSpPr>
        <p:spPr>
          <a:xfrm>
            <a:off x="864037" y="5043845"/>
            <a:ext cx="555427" cy="555427"/>
          </a:xfrm>
          <a:prstGeom prst="roundRect">
            <a:avLst>
              <a:gd name="adj" fmla="val 80010"/>
            </a:avLst>
          </a:prstGeom>
          <a:solidFill>
            <a:srgbClr val="0A081B"/>
          </a:solidFill>
          <a:ln w="30480">
            <a:solidFill>
              <a:srgbClr val="E0E4E6"/>
            </a:solidFill>
            <a:prstDash val="solid"/>
          </a:ln>
        </p:spPr>
      </p:sp>
      <p:sp>
        <p:nvSpPr>
          <p:cNvPr id="15" name="Text 11"/>
          <p:cNvSpPr/>
          <p:nvPr/>
        </p:nvSpPr>
        <p:spPr>
          <a:xfrm>
            <a:off x="1045369" y="5156954"/>
            <a:ext cx="192762" cy="32920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592"/>
              </a:lnSpc>
              <a:buNone/>
            </a:pPr>
            <a:r>
              <a:rPr lang="en-US" sz="2592" b="1" dirty="0">
                <a:solidFill>
                  <a:srgbClr val="37A7E7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3</a:t>
            </a:r>
            <a:endParaRPr lang="en-US" sz="2592" dirty="0"/>
          </a:p>
        </p:txBody>
      </p:sp>
      <p:sp>
        <p:nvSpPr>
          <p:cNvPr id="16" name="Text 12"/>
          <p:cNvSpPr/>
          <p:nvPr/>
        </p:nvSpPr>
        <p:spPr>
          <a:xfrm>
            <a:off x="1666280" y="5043845"/>
            <a:ext cx="2743200" cy="3429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60" b="1" dirty="0">
                <a:solidFill>
                  <a:srgbClr val="37A7E7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Historical Data</a:t>
            </a:r>
            <a:endParaRPr lang="en-US" sz="2160" dirty="0"/>
          </a:p>
        </p:txBody>
      </p:sp>
      <p:sp>
        <p:nvSpPr>
          <p:cNvPr id="17" name="Text 13"/>
          <p:cNvSpPr/>
          <p:nvPr/>
        </p:nvSpPr>
        <p:spPr>
          <a:xfrm>
            <a:off x="1666280" y="5534858"/>
            <a:ext cx="661368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Past disaster information for trend analysis.</a:t>
            </a:r>
            <a:endParaRPr lang="en-US" sz="1944" dirty="0"/>
          </a:p>
        </p:txBody>
      </p:sp>
      <p:sp>
        <p:nvSpPr>
          <p:cNvPr id="18" name="Shape 14"/>
          <p:cNvSpPr/>
          <p:nvPr/>
        </p:nvSpPr>
        <p:spPr>
          <a:xfrm>
            <a:off x="864037" y="6454378"/>
            <a:ext cx="555427" cy="555427"/>
          </a:xfrm>
          <a:prstGeom prst="roundRect">
            <a:avLst>
              <a:gd name="adj" fmla="val 80010"/>
            </a:avLst>
          </a:prstGeom>
          <a:solidFill>
            <a:srgbClr val="0A081B"/>
          </a:solidFill>
          <a:ln w="30480">
            <a:solidFill>
              <a:srgbClr val="E0E4E6"/>
            </a:solidFill>
            <a:prstDash val="solid"/>
          </a:ln>
        </p:spPr>
      </p:sp>
      <p:sp>
        <p:nvSpPr>
          <p:cNvPr id="19" name="Text 15"/>
          <p:cNvSpPr/>
          <p:nvPr/>
        </p:nvSpPr>
        <p:spPr>
          <a:xfrm>
            <a:off x="1048703" y="6567488"/>
            <a:ext cx="185976" cy="32920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592"/>
              </a:lnSpc>
              <a:buNone/>
            </a:pPr>
            <a:r>
              <a:rPr lang="en-US" sz="2592" b="1" dirty="0">
                <a:solidFill>
                  <a:srgbClr val="5372D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4</a:t>
            </a:r>
            <a:endParaRPr lang="en-US" sz="2592" dirty="0"/>
          </a:p>
        </p:txBody>
      </p:sp>
      <p:sp>
        <p:nvSpPr>
          <p:cNvPr id="20" name="Text 16"/>
          <p:cNvSpPr/>
          <p:nvPr/>
        </p:nvSpPr>
        <p:spPr>
          <a:xfrm>
            <a:off x="1666280" y="6454378"/>
            <a:ext cx="2743200" cy="3429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60" b="1" dirty="0">
                <a:solidFill>
                  <a:srgbClr val="5372D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Infrastructure Data</a:t>
            </a:r>
            <a:endParaRPr lang="en-US" sz="2160" dirty="0"/>
          </a:p>
        </p:txBody>
      </p:sp>
      <p:sp>
        <p:nvSpPr>
          <p:cNvPr id="21" name="Text 17"/>
          <p:cNvSpPr/>
          <p:nvPr/>
        </p:nvSpPr>
        <p:spPr>
          <a:xfrm>
            <a:off x="1666280" y="6945392"/>
            <a:ext cx="661368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Information on critical facilities and resources.</a:t>
            </a:r>
            <a:endParaRPr lang="en-US" sz="1944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51</Slides>
  <Notes>51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2024-07-08T08:28:00Z</dcterms:created>
  <dcterms:modified xsi:type="dcterms:W3CDTF">2024-07-08T08:28:00Z</dcterms:modified>
</cp:coreProperties>
</file>